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8" r:id="rId4"/>
  </p:sldMasterIdLst>
  <p:notesMasterIdLst>
    <p:notesMasterId r:id="rId29"/>
  </p:notesMasterIdLst>
  <p:handoutMasterIdLst>
    <p:handoutMasterId r:id="rId30"/>
  </p:handoutMasterIdLst>
  <p:sldIdLst>
    <p:sldId id="339" r:id="rId5"/>
    <p:sldId id="312" r:id="rId6"/>
    <p:sldId id="304" r:id="rId7"/>
    <p:sldId id="307" r:id="rId8"/>
    <p:sldId id="281" r:id="rId9"/>
    <p:sldId id="282" r:id="rId10"/>
    <p:sldId id="324" r:id="rId11"/>
    <p:sldId id="326" r:id="rId12"/>
    <p:sldId id="325" r:id="rId13"/>
    <p:sldId id="327" r:id="rId14"/>
    <p:sldId id="328" r:id="rId15"/>
    <p:sldId id="329" r:id="rId16"/>
    <p:sldId id="330" r:id="rId17"/>
    <p:sldId id="331" r:id="rId18"/>
    <p:sldId id="332" r:id="rId19"/>
    <p:sldId id="333" r:id="rId20"/>
    <p:sldId id="334" r:id="rId21"/>
    <p:sldId id="335" r:id="rId22"/>
    <p:sldId id="336" r:id="rId23"/>
    <p:sldId id="337" r:id="rId24"/>
    <p:sldId id="338" r:id="rId25"/>
    <p:sldId id="340" r:id="rId26"/>
    <p:sldId id="314" r:id="rId27"/>
    <p:sldId id="315" r:id="rId28"/>
  </p:sldIdLst>
  <p:sldSz cx="12192000" cy="6858000"/>
  <p:notesSz cx="13716000" cy="2438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202C8F"/>
    <a:srgbClr val="FDFBF6"/>
    <a:srgbClr val="AAC4E9"/>
    <a:srgbClr val="F5CDCE"/>
    <a:srgbClr val="DF8C8C"/>
    <a:srgbClr val="D4D593"/>
    <a:srgbClr val="E6F0FE"/>
    <a:srgbClr val="CDBE8A"/>
    <a:srgbClr val="F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388" autoAdjust="0"/>
  </p:normalViewPr>
  <p:slideViewPr>
    <p:cSldViewPr snapToGrid="0" snapToObjects="1">
      <p:cViewPr varScale="1">
        <p:scale>
          <a:sx n="71" d="100"/>
          <a:sy n="71" d="100"/>
        </p:scale>
        <p:origin x="696" y="66"/>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2025</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294931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903855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7B985-5EDE-4D24-AC79-C77CAD5263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CC318E-A673-4C9D-B282-3A316EC39C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B4A2AE-8FE8-46F5-AB3F-87ECA510824F}"/>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5" name="Footer Placeholder 4">
            <a:extLst>
              <a:ext uri="{FF2B5EF4-FFF2-40B4-BE49-F238E27FC236}">
                <a16:creationId xmlns:a16="http://schemas.microsoft.com/office/drawing/2014/main" id="{1C701302-D902-4088-B589-426AA81B5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865AC5-4ADE-4708-A3BE-72786455C460}"/>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07102057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69D79-E177-47B4-AC41-B11A925E7B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A8FC06-3AFF-4229-951F-ABD3112512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DA253-1EC2-445A-8E78-BAB584D6B931}"/>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5" name="Footer Placeholder 4">
            <a:extLst>
              <a:ext uri="{FF2B5EF4-FFF2-40B4-BE49-F238E27FC236}">
                <a16:creationId xmlns:a16="http://schemas.microsoft.com/office/drawing/2014/main" id="{82F2E21E-030A-41EB-AFFE-58DC2398D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AE0B7F-8D30-416C-8C6D-915CAD6845F5}"/>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2525800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EF4CBB-538E-4CC0-9DED-CCADCD67BE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377F86-F7DE-4C7E-A42A-A287409BBD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64892-4A05-4EAB-A8B9-8C2CA2C1979B}"/>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5" name="Footer Placeholder 4">
            <a:extLst>
              <a:ext uri="{FF2B5EF4-FFF2-40B4-BE49-F238E27FC236}">
                <a16:creationId xmlns:a16="http://schemas.microsoft.com/office/drawing/2014/main" id="{0BD4622C-19B4-4B53-80A3-2334CD198D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27019-518E-4436-A3F3-DFB84CC62CEB}"/>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60674994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11452697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746799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228068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4509724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559468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291514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1902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A77D9-0F29-4540-9F40-3F412CE48B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EBA42E-C444-4FDB-8B8D-3A1EA29702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AE5789-F8AA-46E8-86A1-8890E1728FDD}"/>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5" name="Footer Placeholder 4">
            <a:extLst>
              <a:ext uri="{FF2B5EF4-FFF2-40B4-BE49-F238E27FC236}">
                <a16:creationId xmlns:a16="http://schemas.microsoft.com/office/drawing/2014/main" id="{0479F191-8A2C-4AB1-A655-A52D92CC2B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5207D-7DC4-466C-B917-BA7C03D613E6}"/>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66701602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E9164-4CD4-45AF-8B29-0DDB604054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2F0EBD-38A5-4A6B-B43A-C63A5D3BDF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3D1CEC-E847-4D72-B923-AE1C8B768E83}"/>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5" name="Footer Placeholder 4">
            <a:extLst>
              <a:ext uri="{FF2B5EF4-FFF2-40B4-BE49-F238E27FC236}">
                <a16:creationId xmlns:a16="http://schemas.microsoft.com/office/drawing/2014/main" id="{3D32BD10-8673-452D-A21B-95238DE96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2C4D29-FFC4-48E5-922E-C1A0FF03AD28}"/>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914964861"/>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4D43-6C20-4A38-9511-270E8A23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B8A7E8-62B9-4859-9F6D-A588810AF6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FA2866-F8E7-472B-8DF8-E5C06AA9D4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428AE9-C267-4FFC-93D8-2BA17D1697A0}"/>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6" name="Footer Placeholder 5">
            <a:extLst>
              <a:ext uri="{FF2B5EF4-FFF2-40B4-BE49-F238E27FC236}">
                <a16:creationId xmlns:a16="http://schemas.microsoft.com/office/drawing/2014/main" id="{E7BDF181-CB16-4272-971F-0B49322C44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850FDB-B155-429F-AF02-FB727138F8BD}"/>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48647928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7DF8-63BC-47DC-99D8-7AEA7D6A79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8E58CD-39B9-4FFE-BEC3-6B8878E6B9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7EB05C-553A-4FED-B111-6B8A182EE8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55AB188-9208-447D-B394-33B4458EFC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C9435-296F-4F9E-BB35-585A940045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62A095-ACF6-435D-B45D-6E1F3D412F8F}"/>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8" name="Footer Placeholder 7">
            <a:extLst>
              <a:ext uri="{FF2B5EF4-FFF2-40B4-BE49-F238E27FC236}">
                <a16:creationId xmlns:a16="http://schemas.microsoft.com/office/drawing/2014/main" id="{E0E28EEE-D22B-473D-8F09-872B4A3CAE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2A66C32-F9BB-4E1A-B9D7-86A57EF2F52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5458098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BD43-D2BA-48F3-A394-D7EC1B8607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1C3A1-9E2E-4634-80C8-48D392920943}"/>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4" name="Footer Placeholder 3">
            <a:extLst>
              <a:ext uri="{FF2B5EF4-FFF2-40B4-BE49-F238E27FC236}">
                <a16:creationId xmlns:a16="http://schemas.microsoft.com/office/drawing/2014/main" id="{E5698873-4E01-471F-9789-572E621F3E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4406ED-721E-46ED-AD1E-A5C7ED749B61}"/>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6" name="Freeform: Shape 5">
            <a:extLst>
              <a:ext uri="{FF2B5EF4-FFF2-40B4-BE49-F238E27FC236}">
                <a16:creationId xmlns:a16="http://schemas.microsoft.com/office/drawing/2014/main" id="{515CE1A1-0AE6-4C72-AD30-CEEA34ED8265}"/>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6EB9C382-5DCC-41EB-833A-F64E28183AED}"/>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032449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D7F669-27C8-4367-9222-091EAC9B5E6F}"/>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3" name="Footer Placeholder 2">
            <a:extLst>
              <a:ext uri="{FF2B5EF4-FFF2-40B4-BE49-F238E27FC236}">
                <a16:creationId xmlns:a16="http://schemas.microsoft.com/office/drawing/2014/main" id="{D8808342-CF4B-4828-8905-6D929B025C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FD0AAD-3836-4F4B-AF34-3120DB039ACC}"/>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5" name="Freeform: Shape 4">
            <a:extLst>
              <a:ext uri="{FF2B5EF4-FFF2-40B4-BE49-F238E27FC236}">
                <a16:creationId xmlns:a16="http://schemas.microsoft.com/office/drawing/2014/main" id="{869D022B-71BA-401F-BAB8-0CDA7466551A}"/>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48170A7C-67D4-4116-9EA6-6EF2DCAB5C8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56528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732D9-C35C-4A7E-8C58-A9FE13F314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637C28-0EF9-4C53-B8BD-4A7E0E9425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12C649-8DD5-4C83-8382-A47B06FAB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40028C-AAB1-4353-8507-1C39A2E58DE3}"/>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6" name="Footer Placeholder 5">
            <a:extLst>
              <a:ext uri="{FF2B5EF4-FFF2-40B4-BE49-F238E27FC236}">
                <a16:creationId xmlns:a16="http://schemas.microsoft.com/office/drawing/2014/main" id="{71B8E551-CDFC-4061-9BD0-D2D6F9F94E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AC614A-8778-46D7-96C5-2D51B53959E0}"/>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85731F88-FCD5-4B5A-B2AF-D33FEB27EF0E}"/>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914342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6C4B2-345A-4619-BEBC-431521453A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6C8007-26F8-48E4-A0FB-3BB99E4D3F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F324A-5238-444A-B83F-0859D2E04B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78C781-0D3C-47E6-8A0A-31C6BCAB6DFD}"/>
              </a:ext>
            </a:extLst>
          </p:cNvPr>
          <p:cNvSpPr>
            <a:spLocks noGrp="1"/>
          </p:cNvSpPr>
          <p:nvPr>
            <p:ph type="dt" sz="half" idx="10"/>
          </p:nvPr>
        </p:nvSpPr>
        <p:spPr/>
        <p:txBody>
          <a:bodyPr/>
          <a:lstStyle/>
          <a:p>
            <a:fld id="{C0985CFE-FFBD-4591-BF25-8011A6366DA6}" type="datetimeFigureOut">
              <a:rPr lang="en-US" smtClean="0"/>
              <a:t>5/7/2025</a:t>
            </a:fld>
            <a:endParaRPr lang="en-US"/>
          </a:p>
        </p:txBody>
      </p:sp>
      <p:sp>
        <p:nvSpPr>
          <p:cNvPr id="6" name="Footer Placeholder 5">
            <a:extLst>
              <a:ext uri="{FF2B5EF4-FFF2-40B4-BE49-F238E27FC236}">
                <a16:creationId xmlns:a16="http://schemas.microsoft.com/office/drawing/2014/main" id="{0804A7FC-E50A-42AC-8CFC-86220EC0C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C34522-54CA-4BD2-AC6C-166B09AEF79B}"/>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8" name="Freeform: Shape 7">
            <a:extLst>
              <a:ext uri="{FF2B5EF4-FFF2-40B4-BE49-F238E27FC236}">
                <a16:creationId xmlns:a16="http://schemas.microsoft.com/office/drawing/2014/main" id="{7A1DE633-F230-49F6-8072-AB83FDF9FEF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820154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7C8859-9E44-48A7-931A-87B12EF99A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CC4A9A-8D72-4289-A828-946DB076D0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BDA6D0-29F6-481A-816E-A460561781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985CFE-FFBD-4591-BF25-8011A6366DA6}" type="datetimeFigureOut">
              <a:rPr lang="en-US" smtClean="0"/>
              <a:t>5/7/2025</a:t>
            </a:fld>
            <a:endParaRPr lang="en-US"/>
          </a:p>
        </p:txBody>
      </p:sp>
      <p:sp>
        <p:nvSpPr>
          <p:cNvPr id="5" name="Footer Placeholder 4">
            <a:extLst>
              <a:ext uri="{FF2B5EF4-FFF2-40B4-BE49-F238E27FC236}">
                <a16:creationId xmlns:a16="http://schemas.microsoft.com/office/drawing/2014/main" id="{549414AA-CCC1-4E23-A130-C266CD65C4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538ECA-0FAA-4ECE-8421-CFA37C6F03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4367050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60E6C4-A8C3-4678-AADE-8381B20C0439}"/>
              </a:ext>
            </a:extLst>
          </p:cNvPr>
          <p:cNvSpPr>
            <a:spLocks noGrp="1"/>
          </p:cNvSpPr>
          <p:nvPr>
            <p:ph type="sldNum" sz="quarter" idx="12"/>
          </p:nvPr>
        </p:nvSpPr>
        <p:spPr/>
        <p:txBody>
          <a:bodyPr/>
          <a:lstStyle/>
          <a:p>
            <a:fld id="{48F63A3B-78C7-47BE-AE5E-E10140E04643}" type="slidenum">
              <a:rPr lang="en-US" smtClean="0"/>
              <a:pPr/>
              <a:t>1</a:t>
            </a:fld>
            <a:endParaRPr lang="en-US" dirty="0"/>
          </a:p>
        </p:txBody>
      </p:sp>
      <p:sp>
        <p:nvSpPr>
          <p:cNvPr id="3" name="TextBox 2">
            <a:extLst>
              <a:ext uri="{FF2B5EF4-FFF2-40B4-BE49-F238E27FC236}">
                <a16:creationId xmlns:a16="http://schemas.microsoft.com/office/drawing/2014/main" id="{8D874561-8292-48D5-B1AD-AD84A7AFB7D9}"/>
              </a:ext>
            </a:extLst>
          </p:cNvPr>
          <p:cNvSpPr txBox="1"/>
          <p:nvPr/>
        </p:nvSpPr>
        <p:spPr>
          <a:xfrm>
            <a:off x="730623" y="1269650"/>
            <a:ext cx="10932459" cy="584775"/>
          </a:xfrm>
          <a:prstGeom prst="rect">
            <a:avLst/>
          </a:prstGeom>
          <a:noFill/>
        </p:spPr>
        <p:txBody>
          <a:bodyPr wrap="square" rtlCol="0">
            <a:spAutoFit/>
          </a:bodyPr>
          <a:lstStyle/>
          <a:p>
            <a:r>
              <a:rPr lang="en-US" sz="3200" b="1" dirty="0"/>
              <a:t>Project Title: Online Bookstore Inventory Management System</a:t>
            </a:r>
          </a:p>
        </p:txBody>
      </p:sp>
      <p:sp>
        <p:nvSpPr>
          <p:cNvPr id="4" name="TextBox 3">
            <a:extLst>
              <a:ext uri="{FF2B5EF4-FFF2-40B4-BE49-F238E27FC236}">
                <a16:creationId xmlns:a16="http://schemas.microsoft.com/office/drawing/2014/main" id="{E7FF7DB4-5217-4F5A-A543-0F61DB579A09}"/>
              </a:ext>
            </a:extLst>
          </p:cNvPr>
          <p:cNvSpPr txBox="1"/>
          <p:nvPr/>
        </p:nvSpPr>
        <p:spPr>
          <a:xfrm>
            <a:off x="847165" y="3819545"/>
            <a:ext cx="3859306" cy="1200329"/>
          </a:xfrm>
          <a:prstGeom prst="rect">
            <a:avLst/>
          </a:prstGeom>
          <a:noFill/>
        </p:spPr>
        <p:txBody>
          <a:bodyPr wrap="square" rtlCol="0">
            <a:spAutoFit/>
          </a:bodyPr>
          <a:lstStyle/>
          <a:p>
            <a:r>
              <a:rPr lang="en-US" b="1" u="sng" dirty="0"/>
              <a:t>Presented By:</a:t>
            </a:r>
          </a:p>
          <a:p>
            <a:pPr marL="342900" indent="-342900">
              <a:buAutoNum type="arabicPeriod"/>
            </a:pPr>
            <a:r>
              <a:rPr lang="en-US" dirty="0"/>
              <a:t>Mohua Akter (23101057)</a:t>
            </a:r>
          </a:p>
          <a:p>
            <a:pPr marL="342900" indent="-342900">
              <a:buAutoNum type="arabicPeriod"/>
            </a:pPr>
            <a:r>
              <a:rPr lang="en-US" dirty="0"/>
              <a:t>Md. </a:t>
            </a:r>
            <a:r>
              <a:rPr lang="en-US" dirty="0" err="1"/>
              <a:t>Redoan</a:t>
            </a:r>
            <a:r>
              <a:rPr lang="en-US" dirty="0"/>
              <a:t> (23101084)</a:t>
            </a:r>
          </a:p>
          <a:p>
            <a:pPr marL="342900" indent="-342900">
              <a:buAutoNum type="arabicPeriod"/>
            </a:pPr>
            <a:r>
              <a:rPr lang="en-US" dirty="0"/>
              <a:t>Mariam </a:t>
            </a:r>
            <a:r>
              <a:rPr lang="en-US" dirty="0" err="1"/>
              <a:t>Alam</a:t>
            </a:r>
            <a:r>
              <a:rPr lang="en-US" dirty="0"/>
              <a:t> (23101080)</a:t>
            </a:r>
          </a:p>
        </p:txBody>
      </p:sp>
      <p:sp>
        <p:nvSpPr>
          <p:cNvPr id="5" name="TextBox 4">
            <a:extLst>
              <a:ext uri="{FF2B5EF4-FFF2-40B4-BE49-F238E27FC236}">
                <a16:creationId xmlns:a16="http://schemas.microsoft.com/office/drawing/2014/main" id="{AC95B447-776B-4A8B-964D-F36681F98720}"/>
              </a:ext>
            </a:extLst>
          </p:cNvPr>
          <p:cNvSpPr txBox="1"/>
          <p:nvPr/>
        </p:nvSpPr>
        <p:spPr>
          <a:xfrm>
            <a:off x="7633447" y="3819546"/>
            <a:ext cx="4697506" cy="1200329"/>
          </a:xfrm>
          <a:prstGeom prst="rect">
            <a:avLst/>
          </a:prstGeom>
          <a:noFill/>
        </p:spPr>
        <p:txBody>
          <a:bodyPr wrap="square" rtlCol="0">
            <a:spAutoFit/>
          </a:bodyPr>
          <a:lstStyle/>
          <a:p>
            <a:r>
              <a:rPr lang="en-US" b="1" u="sng" dirty="0"/>
              <a:t>Presented To:</a:t>
            </a:r>
          </a:p>
          <a:p>
            <a:r>
              <a:rPr lang="en-US" dirty="0"/>
              <a:t>Alif Ruslan </a:t>
            </a:r>
          </a:p>
          <a:p>
            <a:r>
              <a:rPr lang="en-US" dirty="0"/>
              <a:t>Lecturer </a:t>
            </a:r>
          </a:p>
          <a:p>
            <a:r>
              <a:rPr lang="en-US" dirty="0"/>
              <a:t>University of Asia Pacific</a:t>
            </a:r>
          </a:p>
        </p:txBody>
      </p:sp>
    </p:spTree>
    <p:extLst>
      <p:ext uri="{BB962C8B-B14F-4D97-AF65-F5344CB8AC3E}">
        <p14:creationId xmlns:p14="http://schemas.microsoft.com/office/powerpoint/2010/main" val="1199208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257736" y="0"/>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10</a:t>
            </a:fld>
            <a:endParaRPr lang="en-US" dirty="0"/>
          </a:p>
        </p:txBody>
      </p:sp>
      <p:sp>
        <p:nvSpPr>
          <p:cNvPr id="4" name="TextBox 3">
            <a:extLst>
              <a:ext uri="{FF2B5EF4-FFF2-40B4-BE49-F238E27FC236}">
                <a16:creationId xmlns:a16="http://schemas.microsoft.com/office/drawing/2014/main" id="{3273CDFB-9420-488A-AA7E-D34F7B7CCAC8}"/>
              </a:ext>
            </a:extLst>
          </p:cNvPr>
          <p:cNvSpPr txBox="1"/>
          <p:nvPr/>
        </p:nvSpPr>
        <p:spPr>
          <a:xfrm>
            <a:off x="964827" y="455819"/>
            <a:ext cx="7409330" cy="369332"/>
          </a:xfrm>
          <a:prstGeom prst="rect">
            <a:avLst/>
          </a:prstGeom>
          <a:noFill/>
        </p:spPr>
        <p:txBody>
          <a:bodyPr wrap="square" rtlCol="0">
            <a:spAutoFit/>
          </a:bodyPr>
          <a:lstStyle/>
          <a:p>
            <a:r>
              <a:rPr lang="en-US" dirty="0">
                <a:solidFill>
                  <a:schemeClr val="bg1"/>
                </a:solidFill>
              </a:rPr>
              <a:t>1) SELECT * FROM Books</a:t>
            </a:r>
          </a:p>
        </p:txBody>
      </p:sp>
      <p:pic>
        <p:nvPicPr>
          <p:cNvPr id="8" name="Picture 7">
            <a:extLst>
              <a:ext uri="{FF2B5EF4-FFF2-40B4-BE49-F238E27FC236}">
                <a16:creationId xmlns:a16="http://schemas.microsoft.com/office/drawing/2014/main" id="{C5897678-C22B-4B74-B366-2319957D31F9}"/>
              </a:ext>
            </a:extLst>
          </p:cNvPr>
          <p:cNvPicPr>
            <a:picLocks noChangeAspect="1"/>
          </p:cNvPicPr>
          <p:nvPr/>
        </p:nvPicPr>
        <p:blipFill>
          <a:blip r:embed="rId2"/>
          <a:stretch>
            <a:fillRect/>
          </a:stretch>
        </p:blipFill>
        <p:spPr>
          <a:xfrm>
            <a:off x="964827" y="1280970"/>
            <a:ext cx="8528797" cy="4705543"/>
          </a:xfrm>
          <a:prstGeom prst="rect">
            <a:avLst/>
          </a:prstGeom>
        </p:spPr>
      </p:pic>
    </p:spTree>
    <p:extLst>
      <p:ext uri="{BB962C8B-B14F-4D97-AF65-F5344CB8AC3E}">
        <p14:creationId xmlns:p14="http://schemas.microsoft.com/office/powerpoint/2010/main" val="1185600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147917"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11</a:t>
            </a:fld>
            <a:endParaRPr lang="en-US" dirty="0"/>
          </a:p>
        </p:txBody>
      </p:sp>
      <p:sp>
        <p:nvSpPr>
          <p:cNvPr id="4" name="TextBox 3">
            <a:extLst>
              <a:ext uri="{FF2B5EF4-FFF2-40B4-BE49-F238E27FC236}">
                <a16:creationId xmlns:a16="http://schemas.microsoft.com/office/drawing/2014/main" id="{3273CDFB-9420-488A-AA7E-D34F7B7CCAC8}"/>
              </a:ext>
            </a:extLst>
          </p:cNvPr>
          <p:cNvSpPr txBox="1"/>
          <p:nvPr/>
        </p:nvSpPr>
        <p:spPr>
          <a:xfrm>
            <a:off x="964827" y="455819"/>
            <a:ext cx="7409330" cy="369332"/>
          </a:xfrm>
          <a:prstGeom prst="rect">
            <a:avLst/>
          </a:prstGeom>
          <a:noFill/>
        </p:spPr>
        <p:txBody>
          <a:bodyPr wrap="square" rtlCol="0">
            <a:spAutoFit/>
          </a:bodyPr>
          <a:lstStyle/>
          <a:p>
            <a:r>
              <a:rPr lang="en-US" dirty="0">
                <a:solidFill>
                  <a:schemeClr val="bg1"/>
                </a:solidFill>
              </a:rPr>
              <a:t>2) SELECT * FROM Customers</a:t>
            </a:r>
          </a:p>
        </p:txBody>
      </p:sp>
      <p:pic>
        <p:nvPicPr>
          <p:cNvPr id="3" name="Picture 2">
            <a:extLst>
              <a:ext uri="{FF2B5EF4-FFF2-40B4-BE49-F238E27FC236}">
                <a16:creationId xmlns:a16="http://schemas.microsoft.com/office/drawing/2014/main" id="{FF4FE50A-9A0F-4D87-BF16-4EA94CC00C24}"/>
              </a:ext>
            </a:extLst>
          </p:cNvPr>
          <p:cNvPicPr>
            <a:picLocks noChangeAspect="1"/>
          </p:cNvPicPr>
          <p:nvPr/>
        </p:nvPicPr>
        <p:blipFill>
          <a:blip r:embed="rId2"/>
          <a:stretch>
            <a:fillRect/>
          </a:stretch>
        </p:blipFill>
        <p:spPr>
          <a:xfrm>
            <a:off x="1096776" y="1174656"/>
            <a:ext cx="7912754" cy="4476492"/>
          </a:xfrm>
          <a:prstGeom prst="rect">
            <a:avLst/>
          </a:prstGeom>
        </p:spPr>
      </p:pic>
    </p:spTree>
    <p:extLst>
      <p:ext uri="{BB962C8B-B14F-4D97-AF65-F5344CB8AC3E}">
        <p14:creationId xmlns:p14="http://schemas.microsoft.com/office/powerpoint/2010/main" val="939556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134471"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12</a:t>
            </a:fld>
            <a:endParaRPr lang="en-US" dirty="0"/>
          </a:p>
        </p:txBody>
      </p:sp>
      <p:sp>
        <p:nvSpPr>
          <p:cNvPr id="4" name="TextBox 3">
            <a:extLst>
              <a:ext uri="{FF2B5EF4-FFF2-40B4-BE49-F238E27FC236}">
                <a16:creationId xmlns:a16="http://schemas.microsoft.com/office/drawing/2014/main" id="{3273CDFB-9420-488A-AA7E-D34F7B7CCAC8}"/>
              </a:ext>
            </a:extLst>
          </p:cNvPr>
          <p:cNvSpPr txBox="1"/>
          <p:nvPr/>
        </p:nvSpPr>
        <p:spPr>
          <a:xfrm>
            <a:off x="964826" y="457476"/>
            <a:ext cx="8784291" cy="369332"/>
          </a:xfrm>
          <a:prstGeom prst="rect">
            <a:avLst/>
          </a:prstGeom>
          <a:noFill/>
        </p:spPr>
        <p:txBody>
          <a:bodyPr wrap="square" rtlCol="0">
            <a:spAutoFit/>
          </a:bodyPr>
          <a:lstStyle/>
          <a:p>
            <a:r>
              <a:rPr lang="en-US" dirty="0">
                <a:solidFill>
                  <a:schemeClr val="bg1"/>
                </a:solidFill>
              </a:rPr>
              <a:t>3) SELECT * FROM Orders WHERE </a:t>
            </a:r>
            <a:r>
              <a:rPr lang="en-US" dirty="0" err="1">
                <a:solidFill>
                  <a:schemeClr val="bg1"/>
                </a:solidFill>
              </a:rPr>
              <a:t>order_date</a:t>
            </a:r>
            <a:r>
              <a:rPr lang="en-US" dirty="0">
                <a:solidFill>
                  <a:schemeClr val="bg1"/>
                </a:solidFill>
              </a:rPr>
              <a:t> BETWEEN '2024-04-17' AND '2024-04-30';</a:t>
            </a:r>
          </a:p>
        </p:txBody>
      </p:sp>
      <p:pic>
        <p:nvPicPr>
          <p:cNvPr id="5" name="Picture 4">
            <a:extLst>
              <a:ext uri="{FF2B5EF4-FFF2-40B4-BE49-F238E27FC236}">
                <a16:creationId xmlns:a16="http://schemas.microsoft.com/office/drawing/2014/main" id="{E098FE0B-F3A9-47B2-983E-FA8A1EC65B5F}"/>
              </a:ext>
            </a:extLst>
          </p:cNvPr>
          <p:cNvPicPr>
            <a:picLocks noChangeAspect="1"/>
          </p:cNvPicPr>
          <p:nvPr/>
        </p:nvPicPr>
        <p:blipFill>
          <a:blip r:embed="rId2"/>
          <a:stretch>
            <a:fillRect/>
          </a:stretch>
        </p:blipFill>
        <p:spPr>
          <a:xfrm>
            <a:off x="1048311" y="1113865"/>
            <a:ext cx="9169954" cy="3095065"/>
          </a:xfrm>
          <a:prstGeom prst="rect">
            <a:avLst/>
          </a:prstGeom>
        </p:spPr>
      </p:pic>
      <p:sp>
        <p:nvSpPr>
          <p:cNvPr id="7" name="TextBox 6">
            <a:extLst>
              <a:ext uri="{FF2B5EF4-FFF2-40B4-BE49-F238E27FC236}">
                <a16:creationId xmlns:a16="http://schemas.microsoft.com/office/drawing/2014/main" id="{7F89604C-6A5E-448F-8B09-AE263303A7BA}"/>
              </a:ext>
            </a:extLst>
          </p:cNvPr>
          <p:cNvSpPr txBox="1"/>
          <p:nvPr/>
        </p:nvSpPr>
        <p:spPr>
          <a:xfrm>
            <a:off x="1048311" y="4464424"/>
            <a:ext cx="7562289" cy="707886"/>
          </a:xfrm>
          <a:prstGeom prst="rect">
            <a:avLst/>
          </a:prstGeom>
          <a:noFill/>
        </p:spPr>
        <p:txBody>
          <a:bodyPr wrap="square" rtlCol="0">
            <a:spAutoFit/>
          </a:bodyPr>
          <a:lstStyle/>
          <a:p>
            <a:r>
              <a:rPr lang="en-US" sz="2000" dirty="0">
                <a:solidFill>
                  <a:schemeClr val="bg1"/>
                </a:solidFill>
              </a:rPr>
              <a:t>4) SELECT * FROM Books WHERE stock &lt; 15;</a:t>
            </a:r>
          </a:p>
          <a:p>
            <a:endParaRPr lang="en-US" sz="2000" dirty="0"/>
          </a:p>
        </p:txBody>
      </p:sp>
      <p:pic>
        <p:nvPicPr>
          <p:cNvPr id="8" name="Picture 7">
            <a:extLst>
              <a:ext uri="{FF2B5EF4-FFF2-40B4-BE49-F238E27FC236}">
                <a16:creationId xmlns:a16="http://schemas.microsoft.com/office/drawing/2014/main" id="{071CFFAE-8C7D-4D29-B3C1-411F1CB54F5E}"/>
              </a:ext>
            </a:extLst>
          </p:cNvPr>
          <p:cNvPicPr>
            <a:picLocks noChangeAspect="1"/>
          </p:cNvPicPr>
          <p:nvPr/>
        </p:nvPicPr>
        <p:blipFill>
          <a:blip r:embed="rId3"/>
          <a:stretch>
            <a:fillRect/>
          </a:stretch>
        </p:blipFill>
        <p:spPr>
          <a:xfrm>
            <a:off x="1048311" y="5118088"/>
            <a:ext cx="9431329" cy="1603387"/>
          </a:xfrm>
          <a:prstGeom prst="rect">
            <a:avLst/>
          </a:prstGeom>
        </p:spPr>
      </p:pic>
    </p:spTree>
    <p:extLst>
      <p:ext uri="{BB962C8B-B14F-4D97-AF65-F5344CB8AC3E}">
        <p14:creationId xmlns:p14="http://schemas.microsoft.com/office/powerpoint/2010/main" val="1688253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107577"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13</a:t>
            </a:fld>
            <a:endParaRPr lang="en-US" dirty="0"/>
          </a:p>
        </p:txBody>
      </p:sp>
      <p:sp>
        <p:nvSpPr>
          <p:cNvPr id="7" name="TextBox 6">
            <a:extLst>
              <a:ext uri="{FF2B5EF4-FFF2-40B4-BE49-F238E27FC236}">
                <a16:creationId xmlns:a16="http://schemas.microsoft.com/office/drawing/2014/main" id="{B4A27ADC-E847-47CC-9036-B214BBFD91CD}"/>
              </a:ext>
            </a:extLst>
          </p:cNvPr>
          <p:cNvSpPr txBox="1"/>
          <p:nvPr/>
        </p:nvSpPr>
        <p:spPr>
          <a:xfrm>
            <a:off x="838200" y="363071"/>
            <a:ext cx="6907306" cy="369332"/>
          </a:xfrm>
          <a:prstGeom prst="rect">
            <a:avLst/>
          </a:prstGeom>
          <a:noFill/>
        </p:spPr>
        <p:txBody>
          <a:bodyPr wrap="square" rtlCol="0">
            <a:spAutoFit/>
          </a:bodyPr>
          <a:lstStyle/>
          <a:p>
            <a:r>
              <a:rPr lang="en-US" dirty="0">
                <a:solidFill>
                  <a:schemeClr val="bg1"/>
                </a:solidFill>
              </a:rPr>
              <a:t>5) SELECT * FROM Admins WHERE role = 'Manager';</a:t>
            </a:r>
          </a:p>
        </p:txBody>
      </p:sp>
      <p:pic>
        <p:nvPicPr>
          <p:cNvPr id="9" name="Picture 8">
            <a:extLst>
              <a:ext uri="{FF2B5EF4-FFF2-40B4-BE49-F238E27FC236}">
                <a16:creationId xmlns:a16="http://schemas.microsoft.com/office/drawing/2014/main" id="{4E5F19B0-FA46-4EC5-92E9-801FFC582DEB}"/>
              </a:ext>
            </a:extLst>
          </p:cNvPr>
          <p:cNvPicPr>
            <a:picLocks noChangeAspect="1"/>
          </p:cNvPicPr>
          <p:nvPr/>
        </p:nvPicPr>
        <p:blipFill>
          <a:blip r:embed="rId2"/>
          <a:stretch>
            <a:fillRect/>
          </a:stretch>
        </p:blipFill>
        <p:spPr>
          <a:xfrm>
            <a:off x="995874" y="881110"/>
            <a:ext cx="8040549" cy="2456868"/>
          </a:xfrm>
          <a:prstGeom prst="rect">
            <a:avLst/>
          </a:prstGeom>
        </p:spPr>
      </p:pic>
      <p:sp>
        <p:nvSpPr>
          <p:cNvPr id="10" name="TextBox 9">
            <a:extLst>
              <a:ext uri="{FF2B5EF4-FFF2-40B4-BE49-F238E27FC236}">
                <a16:creationId xmlns:a16="http://schemas.microsoft.com/office/drawing/2014/main" id="{0ABD72DC-CE2B-4CE3-ACC7-371F554CA45D}"/>
              </a:ext>
            </a:extLst>
          </p:cNvPr>
          <p:cNvSpPr txBox="1"/>
          <p:nvPr/>
        </p:nvSpPr>
        <p:spPr>
          <a:xfrm>
            <a:off x="995873" y="3550024"/>
            <a:ext cx="10205527" cy="646331"/>
          </a:xfrm>
          <a:prstGeom prst="rect">
            <a:avLst/>
          </a:prstGeom>
          <a:noFill/>
        </p:spPr>
        <p:txBody>
          <a:bodyPr wrap="square" rtlCol="0">
            <a:spAutoFit/>
          </a:bodyPr>
          <a:lstStyle/>
          <a:p>
            <a:r>
              <a:rPr lang="en-US" dirty="0">
                <a:solidFill>
                  <a:schemeClr val="bg1"/>
                </a:solidFill>
              </a:rPr>
              <a:t>6) SELECT </a:t>
            </a:r>
            <a:r>
              <a:rPr lang="en-US" dirty="0" err="1">
                <a:solidFill>
                  <a:schemeClr val="bg1"/>
                </a:solidFill>
              </a:rPr>
              <a:t>customer_id,total_amount,Payment_status</a:t>
            </a:r>
            <a:r>
              <a:rPr lang="en-US" dirty="0">
                <a:solidFill>
                  <a:schemeClr val="bg1"/>
                </a:solidFill>
              </a:rPr>
              <a:t> FROM Orders WHERE </a:t>
            </a:r>
            <a:r>
              <a:rPr lang="en-US" dirty="0" err="1">
                <a:solidFill>
                  <a:schemeClr val="bg1"/>
                </a:solidFill>
              </a:rPr>
              <a:t>delivery_status</a:t>
            </a:r>
            <a:r>
              <a:rPr lang="en-US" dirty="0">
                <a:solidFill>
                  <a:schemeClr val="bg1"/>
                </a:solidFill>
              </a:rPr>
              <a:t> = 'Delivered';</a:t>
            </a:r>
          </a:p>
          <a:p>
            <a:endParaRPr lang="en-US" dirty="0">
              <a:solidFill>
                <a:schemeClr val="bg1"/>
              </a:solidFill>
            </a:endParaRPr>
          </a:p>
        </p:txBody>
      </p:sp>
      <p:pic>
        <p:nvPicPr>
          <p:cNvPr id="12" name="Picture 11">
            <a:extLst>
              <a:ext uri="{FF2B5EF4-FFF2-40B4-BE49-F238E27FC236}">
                <a16:creationId xmlns:a16="http://schemas.microsoft.com/office/drawing/2014/main" id="{770CD660-2EE1-4060-9DA6-B1EFD3D9AF0B}"/>
              </a:ext>
            </a:extLst>
          </p:cNvPr>
          <p:cNvPicPr>
            <a:picLocks noChangeAspect="1"/>
          </p:cNvPicPr>
          <p:nvPr/>
        </p:nvPicPr>
        <p:blipFill>
          <a:blip r:embed="rId3"/>
          <a:stretch>
            <a:fillRect/>
          </a:stretch>
        </p:blipFill>
        <p:spPr>
          <a:xfrm>
            <a:off x="995874" y="4062098"/>
            <a:ext cx="5646974" cy="2849250"/>
          </a:xfrm>
          <a:prstGeom prst="rect">
            <a:avLst/>
          </a:prstGeom>
        </p:spPr>
      </p:pic>
    </p:spTree>
    <p:extLst>
      <p:ext uri="{BB962C8B-B14F-4D97-AF65-F5344CB8AC3E}">
        <p14:creationId xmlns:p14="http://schemas.microsoft.com/office/powerpoint/2010/main" val="2073894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67237"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14</a:t>
            </a:fld>
            <a:endParaRPr lang="en-US" dirty="0"/>
          </a:p>
        </p:txBody>
      </p:sp>
      <p:sp>
        <p:nvSpPr>
          <p:cNvPr id="7" name="TextBox 6">
            <a:extLst>
              <a:ext uri="{FF2B5EF4-FFF2-40B4-BE49-F238E27FC236}">
                <a16:creationId xmlns:a16="http://schemas.microsoft.com/office/drawing/2014/main" id="{B4A27ADC-E847-47CC-9036-B214BBFD91CD}"/>
              </a:ext>
            </a:extLst>
          </p:cNvPr>
          <p:cNvSpPr txBox="1"/>
          <p:nvPr/>
        </p:nvSpPr>
        <p:spPr>
          <a:xfrm>
            <a:off x="838200" y="547737"/>
            <a:ext cx="3962400" cy="369332"/>
          </a:xfrm>
          <a:prstGeom prst="rect">
            <a:avLst/>
          </a:prstGeom>
          <a:noFill/>
        </p:spPr>
        <p:txBody>
          <a:bodyPr wrap="square" rtlCol="0">
            <a:spAutoFit/>
          </a:bodyPr>
          <a:lstStyle/>
          <a:p>
            <a:r>
              <a:rPr lang="en-US" dirty="0">
                <a:solidFill>
                  <a:schemeClr val="bg1"/>
                </a:solidFill>
              </a:rPr>
              <a:t>7) SELECT title, price FROM Books;</a:t>
            </a:r>
          </a:p>
        </p:txBody>
      </p:sp>
      <p:pic>
        <p:nvPicPr>
          <p:cNvPr id="4" name="Picture 3">
            <a:extLst>
              <a:ext uri="{FF2B5EF4-FFF2-40B4-BE49-F238E27FC236}">
                <a16:creationId xmlns:a16="http://schemas.microsoft.com/office/drawing/2014/main" id="{2C16C510-F87E-4D59-9C02-0EEC1DDB6ECE}"/>
              </a:ext>
            </a:extLst>
          </p:cNvPr>
          <p:cNvPicPr>
            <a:picLocks noChangeAspect="1"/>
          </p:cNvPicPr>
          <p:nvPr/>
        </p:nvPicPr>
        <p:blipFill>
          <a:blip r:embed="rId2"/>
          <a:stretch>
            <a:fillRect/>
          </a:stretch>
        </p:blipFill>
        <p:spPr>
          <a:xfrm>
            <a:off x="838199" y="1464806"/>
            <a:ext cx="4025983" cy="5198300"/>
          </a:xfrm>
          <a:prstGeom prst="rect">
            <a:avLst/>
          </a:prstGeom>
        </p:spPr>
      </p:pic>
      <p:pic>
        <p:nvPicPr>
          <p:cNvPr id="8" name="Picture 7">
            <a:extLst>
              <a:ext uri="{FF2B5EF4-FFF2-40B4-BE49-F238E27FC236}">
                <a16:creationId xmlns:a16="http://schemas.microsoft.com/office/drawing/2014/main" id="{B9F3EC20-806D-4A6A-BED6-4B127842A6DE}"/>
              </a:ext>
            </a:extLst>
          </p:cNvPr>
          <p:cNvPicPr>
            <a:picLocks noChangeAspect="1"/>
          </p:cNvPicPr>
          <p:nvPr/>
        </p:nvPicPr>
        <p:blipFill>
          <a:blip r:embed="rId3"/>
          <a:stretch>
            <a:fillRect/>
          </a:stretch>
        </p:blipFill>
        <p:spPr>
          <a:xfrm>
            <a:off x="6863723" y="1464806"/>
            <a:ext cx="2816072" cy="5256669"/>
          </a:xfrm>
          <a:prstGeom prst="rect">
            <a:avLst/>
          </a:prstGeom>
        </p:spPr>
      </p:pic>
      <p:sp>
        <p:nvSpPr>
          <p:cNvPr id="11" name="TextBox 10">
            <a:extLst>
              <a:ext uri="{FF2B5EF4-FFF2-40B4-BE49-F238E27FC236}">
                <a16:creationId xmlns:a16="http://schemas.microsoft.com/office/drawing/2014/main" id="{AEEE6AC1-0DE0-4CDF-8EF8-9125D0DD4FA6}"/>
              </a:ext>
            </a:extLst>
          </p:cNvPr>
          <p:cNvSpPr txBox="1"/>
          <p:nvPr/>
        </p:nvSpPr>
        <p:spPr>
          <a:xfrm>
            <a:off x="5943599" y="547737"/>
            <a:ext cx="6535271" cy="738664"/>
          </a:xfrm>
          <a:prstGeom prst="rect">
            <a:avLst/>
          </a:prstGeom>
          <a:noFill/>
        </p:spPr>
        <p:txBody>
          <a:bodyPr wrap="square" rtlCol="0">
            <a:spAutoFit/>
          </a:bodyPr>
          <a:lstStyle/>
          <a:p>
            <a:r>
              <a:rPr lang="en-US" sz="1400" dirty="0">
                <a:solidFill>
                  <a:schemeClr val="bg1"/>
                </a:solidFill>
              </a:rPr>
              <a:t>8) SELECT </a:t>
            </a:r>
            <a:r>
              <a:rPr lang="en-US" sz="1400" dirty="0" err="1">
                <a:solidFill>
                  <a:schemeClr val="bg1"/>
                </a:solidFill>
              </a:rPr>
              <a:t>book_id</a:t>
            </a:r>
            <a:r>
              <a:rPr lang="en-US" sz="1400" dirty="0">
                <a:solidFill>
                  <a:schemeClr val="bg1"/>
                </a:solidFill>
              </a:rPr>
              <a:t>, AVG(rating) AS </a:t>
            </a:r>
            <a:r>
              <a:rPr lang="en-US" sz="1400" dirty="0" err="1">
                <a:solidFill>
                  <a:schemeClr val="bg1"/>
                </a:solidFill>
              </a:rPr>
              <a:t>avg_rating</a:t>
            </a:r>
            <a:r>
              <a:rPr lang="en-US" sz="1400" dirty="0">
                <a:solidFill>
                  <a:schemeClr val="bg1"/>
                </a:solidFill>
              </a:rPr>
              <a:t> FROM Reviews GROUP BY </a:t>
            </a:r>
            <a:r>
              <a:rPr lang="en-US" sz="1400" dirty="0" err="1">
                <a:solidFill>
                  <a:schemeClr val="bg1"/>
                </a:solidFill>
              </a:rPr>
              <a:t>book_id</a:t>
            </a:r>
            <a:r>
              <a:rPr lang="en-US" sz="1400" dirty="0">
                <a:solidFill>
                  <a:schemeClr val="bg1"/>
                </a:solidFill>
              </a:rPr>
              <a:t>;</a:t>
            </a:r>
          </a:p>
          <a:p>
            <a:endParaRPr lang="en-US" sz="1400" dirty="0">
              <a:solidFill>
                <a:schemeClr val="bg1"/>
              </a:solidFill>
            </a:endParaRPr>
          </a:p>
          <a:p>
            <a:endParaRPr lang="en-US" sz="1400" dirty="0"/>
          </a:p>
        </p:txBody>
      </p:sp>
    </p:spTree>
    <p:extLst>
      <p:ext uri="{BB962C8B-B14F-4D97-AF65-F5344CB8AC3E}">
        <p14:creationId xmlns:p14="http://schemas.microsoft.com/office/powerpoint/2010/main" val="581575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121025" y="-5535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15</a:t>
            </a:fld>
            <a:endParaRPr lang="en-US" dirty="0"/>
          </a:p>
        </p:txBody>
      </p:sp>
      <p:sp>
        <p:nvSpPr>
          <p:cNvPr id="7" name="TextBox 6">
            <a:extLst>
              <a:ext uri="{FF2B5EF4-FFF2-40B4-BE49-F238E27FC236}">
                <a16:creationId xmlns:a16="http://schemas.microsoft.com/office/drawing/2014/main" id="{B4A27ADC-E847-47CC-9036-B214BBFD91CD}"/>
              </a:ext>
            </a:extLst>
          </p:cNvPr>
          <p:cNvSpPr txBox="1"/>
          <p:nvPr/>
        </p:nvSpPr>
        <p:spPr>
          <a:xfrm>
            <a:off x="838200" y="363071"/>
            <a:ext cx="6907306" cy="369332"/>
          </a:xfrm>
          <a:prstGeom prst="rect">
            <a:avLst/>
          </a:prstGeom>
          <a:noFill/>
        </p:spPr>
        <p:txBody>
          <a:bodyPr wrap="square" rtlCol="0">
            <a:spAutoFit/>
          </a:bodyPr>
          <a:lstStyle/>
          <a:p>
            <a:r>
              <a:rPr lang="en-US" dirty="0">
                <a:solidFill>
                  <a:schemeClr val="bg1"/>
                </a:solidFill>
              </a:rPr>
              <a:t>9) SELECT COUNT(*) AS </a:t>
            </a:r>
            <a:r>
              <a:rPr lang="en-US" dirty="0" err="1">
                <a:solidFill>
                  <a:schemeClr val="bg1"/>
                </a:solidFill>
              </a:rPr>
              <a:t>total_categories</a:t>
            </a:r>
            <a:r>
              <a:rPr lang="en-US" dirty="0">
                <a:solidFill>
                  <a:schemeClr val="bg1"/>
                </a:solidFill>
              </a:rPr>
              <a:t> FROM Categories;</a:t>
            </a:r>
          </a:p>
        </p:txBody>
      </p:sp>
      <p:pic>
        <p:nvPicPr>
          <p:cNvPr id="5" name="Picture 4">
            <a:extLst>
              <a:ext uri="{FF2B5EF4-FFF2-40B4-BE49-F238E27FC236}">
                <a16:creationId xmlns:a16="http://schemas.microsoft.com/office/drawing/2014/main" id="{AFF19551-F13D-4658-84F4-C11566D06BB3}"/>
              </a:ext>
            </a:extLst>
          </p:cNvPr>
          <p:cNvPicPr>
            <a:picLocks noChangeAspect="1"/>
          </p:cNvPicPr>
          <p:nvPr/>
        </p:nvPicPr>
        <p:blipFill>
          <a:blip r:embed="rId2"/>
          <a:stretch>
            <a:fillRect/>
          </a:stretch>
        </p:blipFill>
        <p:spPr>
          <a:xfrm>
            <a:off x="937840" y="1095474"/>
            <a:ext cx="2612184" cy="1474018"/>
          </a:xfrm>
          <a:prstGeom prst="rect">
            <a:avLst/>
          </a:prstGeom>
        </p:spPr>
      </p:pic>
      <p:sp>
        <p:nvSpPr>
          <p:cNvPr id="8" name="TextBox 7">
            <a:extLst>
              <a:ext uri="{FF2B5EF4-FFF2-40B4-BE49-F238E27FC236}">
                <a16:creationId xmlns:a16="http://schemas.microsoft.com/office/drawing/2014/main" id="{219B6EAF-6F59-4A40-82D3-91286BD91233}"/>
              </a:ext>
            </a:extLst>
          </p:cNvPr>
          <p:cNvSpPr txBox="1"/>
          <p:nvPr/>
        </p:nvSpPr>
        <p:spPr>
          <a:xfrm>
            <a:off x="937839" y="2823882"/>
            <a:ext cx="8703701" cy="369332"/>
          </a:xfrm>
          <a:prstGeom prst="rect">
            <a:avLst/>
          </a:prstGeom>
          <a:noFill/>
        </p:spPr>
        <p:txBody>
          <a:bodyPr wrap="square" rtlCol="0">
            <a:spAutoFit/>
          </a:bodyPr>
          <a:lstStyle/>
          <a:p>
            <a:r>
              <a:rPr lang="en-US" dirty="0">
                <a:solidFill>
                  <a:schemeClr val="bg1"/>
                </a:solidFill>
              </a:rPr>
              <a:t>10) SELECT </a:t>
            </a:r>
            <a:r>
              <a:rPr lang="en-US" dirty="0" err="1">
                <a:solidFill>
                  <a:schemeClr val="bg1"/>
                </a:solidFill>
              </a:rPr>
              <a:t>customer_id</a:t>
            </a:r>
            <a:r>
              <a:rPr lang="en-US" dirty="0">
                <a:solidFill>
                  <a:schemeClr val="bg1"/>
                </a:solidFill>
              </a:rPr>
              <a:t>, COUNT(*) AS </a:t>
            </a:r>
            <a:r>
              <a:rPr lang="en-US" dirty="0" err="1">
                <a:solidFill>
                  <a:schemeClr val="bg1"/>
                </a:solidFill>
              </a:rPr>
              <a:t>total_orders</a:t>
            </a:r>
            <a:r>
              <a:rPr lang="en-US" dirty="0">
                <a:solidFill>
                  <a:schemeClr val="bg1"/>
                </a:solidFill>
              </a:rPr>
              <a:t> FROM Orders GROUP BY </a:t>
            </a:r>
            <a:r>
              <a:rPr lang="en-US" dirty="0" err="1">
                <a:solidFill>
                  <a:schemeClr val="bg1"/>
                </a:solidFill>
              </a:rPr>
              <a:t>customer_id</a:t>
            </a:r>
            <a:r>
              <a:rPr lang="en-US" dirty="0">
                <a:solidFill>
                  <a:schemeClr val="bg1"/>
                </a:solidFill>
              </a:rPr>
              <a:t>;</a:t>
            </a:r>
          </a:p>
        </p:txBody>
      </p:sp>
      <p:pic>
        <p:nvPicPr>
          <p:cNvPr id="10" name="Picture 9">
            <a:extLst>
              <a:ext uri="{FF2B5EF4-FFF2-40B4-BE49-F238E27FC236}">
                <a16:creationId xmlns:a16="http://schemas.microsoft.com/office/drawing/2014/main" id="{CA2B5208-DE00-4F24-883A-501F1AF1FD29}"/>
              </a:ext>
            </a:extLst>
          </p:cNvPr>
          <p:cNvPicPr>
            <a:picLocks noChangeAspect="1"/>
          </p:cNvPicPr>
          <p:nvPr/>
        </p:nvPicPr>
        <p:blipFill>
          <a:blip r:embed="rId3"/>
          <a:stretch>
            <a:fillRect/>
          </a:stretch>
        </p:blipFill>
        <p:spPr>
          <a:xfrm>
            <a:off x="937840" y="3461050"/>
            <a:ext cx="2612184" cy="3265229"/>
          </a:xfrm>
          <a:prstGeom prst="rect">
            <a:avLst/>
          </a:prstGeom>
        </p:spPr>
      </p:pic>
    </p:spTree>
    <p:extLst>
      <p:ext uri="{BB962C8B-B14F-4D97-AF65-F5344CB8AC3E}">
        <p14:creationId xmlns:p14="http://schemas.microsoft.com/office/powerpoint/2010/main" val="1148581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129988"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16</a:t>
            </a:fld>
            <a:endParaRPr lang="en-US" dirty="0"/>
          </a:p>
        </p:txBody>
      </p:sp>
      <p:sp>
        <p:nvSpPr>
          <p:cNvPr id="7" name="TextBox 6">
            <a:extLst>
              <a:ext uri="{FF2B5EF4-FFF2-40B4-BE49-F238E27FC236}">
                <a16:creationId xmlns:a16="http://schemas.microsoft.com/office/drawing/2014/main" id="{B4A27ADC-E847-47CC-9036-B214BBFD91CD}"/>
              </a:ext>
            </a:extLst>
          </p:cNvPr>
          <p:cNvSpPr txBox="1"/>
          <p:nvPr/>
        </p:nvSpPr>
        <p:spPr>
          <a:xfrm>
            <a:off x="838199" y="363071"/>
            <a:ext cx="8703701" cy="369332"/>
          </a:xfrm>
          <a:prstGeom prst="rect">
            <a:avLst/>
          </a:prstGeom>
          <a:noFill/>
        </p:spPr>
        <p:txBody>
          <a:bodyPr wrap="square" rtlCol="0">
            <a:spAutoFit/>
          </a:bodyPr>
          <a:lstStyle/>
          <a:p>
            <a:r>
              <a:rPr lang="en-US" dirty="0">
                <a:solidFill>
                  <a:schemeClr val="bg1"/>
                </a:solidFill>
              </a:rPr>
              <a:t>11) SELECT Genre , count(Genre) as Quantity from Books GROUP BY(Genre);</a:t>
            </a:r>
          </a:p>
        </p:txBody>
      </p:sp>
      <p:pic>
        <p:nvPicPr>
          <p:cNvPr id="11" name="Picture 10">
            <a:extLst>
              <a:ext uri="{FF2B5EF4-FFF2-40B4-BE49-F238E27FC236}">
                <a16:creationId xmlns:a16="http://schemas.microsoft.com/office/drawing/2014/main" id="{E17DAC94-0182-4111-932F-521A4C01365F}"/>
              </a:ext>
            </a:extLst>
          </p:cNvPr>
          <p:cNvPicPr>
            <a:picLocks noChangeAspect="1"/>
          </p:cNvPicPr>
          <p:nvPr/>
        </p:nvPicPr>
        <p:blipFill>
          <a:blip r:embed="rId2"/>
          <a:stretch>
            <a:fillRect/>
          </a:stretch>
        </p:blipFill>
        <p:spPr>
          <a:xfrm>
            <a:off x="961623" y="1095474"/>
            <a:ext cx="2938024" cy="3644435"/>
          </a:xfrm>
          <a:prstGeom prst="rect">
            <a:avLst/>
          </a:prstGeom>
        </p:spPr>
      </p:pic>
      <p:sp>
        <p:nvSpPr>
          <p:cNvPr id="13" name="TextBox 12">
            <a:extLst>
              <a:ext uri="{FF2B5EF4-FFF2-40B4-BE49-F238E27FC236}">
                <a16:creationId xmlns:a16="http://schemas.microsoft.com/office/drawing/2014/main" id="{6B4E8779-23D6-4112-BFE2-C24470727506}"/>
              </a:ext>
            </a:extLst>
          </p:cNvPr>
          <p:cNvSpPr txBox="1"/>
          <p:nvPr/>
        </p:nvSpPr>
        <p:spPr>
          <a:xfrm>
            <a:off x="4856788" y="1532965"/>
            <a:ext cx="7624482" cy="307777"/>
          </a:xfrm>
          <a:prstGeom prst="rect">
            <a:avLst/>
          </a:prstGeom>
          <a:noFill/>
        </p:spPr>
        <p:txBody>
          <a:bodyPr wrap="square" rtlCol="0">
            <a:spAutoFit/>
          </a:bodyPr>
          <a:lstStyle/>
          <a:p>
            <a:r>
              <a:rPr lang="en-US" sz="1400" dirty="0">
                <a:solidFill>
                  <a:schemeClr val="bg1"/>
                </a:solidFill>
              </a:rPr>
              <a:t>12) SELECT </a:t>
            </a:r>
            <a:r>
              <a:rPr lang="en-US" sz="1400" dirty="0" err="1">
                <a:solidFill>
                  <a:schemeClr val="bg1"/>
                </a:solidFill>
              </a:rPr>
              <a:t>customer_id</a:t>
            </a:r>
            <a:r>
              <a:rPr lang="en-US" sz="1400" dirty="0">
                <a:solidFill>
                  <a:schemeClr val="bg1"/>
                </a:solidFill>
              </a:rPr>
              <a:t>, SUM(</a:t>
            </a:r>
            <a:r>
              <a:rPr lang="en-US" sz="1400" dirty="0" err="1">
                <a:solidFill>
                  <a:schemeClr val="bg1"/>
                </a:solidFill>
              </a:rPr>
              <a:t>total_amount</a:t>
            </a:r>
            <a:r>
              <a:rPr lang="en-US" sz="1400" dirty="0">
                <a:solidFill>
                  <a:schemeClr val="bg1"/>
                </a:solidFill>
              </a:rPr>
              <a:t>) AS </a:t>
            </a:r>
            <a:r>
              <a:rPr lang="en-US" sz="1400" dirty="0" err="1">
                <a:solidFill>
                  <a:schemeClr val="bg1"/>
                </a:solidFill>
              </a:rPr>
              <a:t>total_spent</a:t>
            </a:r>
            <a:r>
              <a:rPr lang="en-US" sz="1400" dirty="0">
                <a:solidFill>
                  <a:schemeClr val="bg1"/>
                </a:solidFill>
              </a:rPr>
              <a:t> FROM Orders GROUP BY </a:t>
            </a:r>
            <a:r>
              <a:rPr lang="en-US" sz="1400" dirty="0" err="1">
                <a:solidFill>
                  <a:schemeClr val="bg1"/>
                </a:solidFill>
              </a:rPr>
              <a:t>customer_id</a:t>
            </a:r>
            <a:r>
              <a:rPr lang="en-US" sz="1400" dirty="0">
                <a:solidFill>
                  <a:schemeClr val="bg1"/>
                </a:solidFill>
              </a:rPr>
              <a:t> ;</a:t>
            </a:r>
          </a:p>
        </p:txBody>
      </p:sp>
      <p:pic>
        <p:nvPicPr>
          <p:cNvPr id="15" name="Picture 14">
            <a:extLst>
              <a:ext uri="{FF2B5EF4-FFF2-40B4-BE49-F238E27FC236}">
                <a16:creationId xmlns:a16="http://schemas.microsoft.com/office/drawing/2014/main" id="{56658B7A-63FE-4E9E-88CD-BDD06B43B269}"/>
              </a:ext>
            </a:extLst>
          </p:cNvPr>
          <p:cNvPicPr>
            <a:picLocks noChangeAspect="1"/>
          </p:cNvPicPr>
          <p:nvPr/>
        </p:nvPicPr>
        <p:blipFill>
          <a:blip r:embed="rId3"/>
          <a:stretch>
            <a:fillRect/>
          </a:stretch>
        </p:blipFill>
        <p:spPr>
          <a:xfrm>
            <a:off x="5199016" y="2167304"/>
            <a:ext cx="3293253" cy="4367522"/>
          </a:xfrm>
          <a:prstGeom prst="rect">
            <a:avLst/>
          </a:prstGeom>
        </p:spPr>
      </p:pic>
    </p:spTree>
    <p:extLst>
      <p:ext uri="{BB962C8B-B14F-4D97-AF65-F5344CB8AC3E}">
        <p14:creationId xmlns:p14="http://schemas.microsoft.com/office/powerpoint/2010/main" val="862133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226201"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17</a:t>
            </a:fld>
            <a:endParaRPr lang="en-US" dirty="0"/>
          </a:p>
        </p:txBody>
      </p:sp>
      <p:sp>
        <p:nvSpPr>
          <p:cNvPr id="7" name="TextBox 6">
            <a:extLst>
              <a:ext uri="{FF2B5EF4-FFF2-40B4-BE49-F238E27FC236}">
                <a16:creationId xmlns:a16="http://schemas.microsoft.com/office/drawing/2014/main" id="{B4A27ADC-E847-47CC-9036-B214BBFD91CD}"/>
              </a:ext>
            </a:extLst>
          </p:cNvPr>
          <p:cNvSpPr txBox="1"/>
          <p:nvPr/>
        </p:nvSpPr>
        <p:spPr>
          <a:xfrm>
            <a:off x="838199" y="363071"/>
            <a:ext cx="8703701" cy="646331"/>
          </a:xfrm>
          <a:prstGeom prst="rect">
            <a:avLst/>
          </a:prstGeom>
          <a:noFill/>
        </p:spPr>
        <p:txBody>
          <a:bodyPr wrap="square" rtlCol="0">
            <a:spAutoFit/>
          </a:bodyPr>
          <a:lstStyle/>
          <a:p>
            <a:r>
              <a:rPr lang="en-US" dirty="0">
                <a:solidFill>
                  <a:schemeClr val="bg1"/>
                </a:solidFill>
              </a:rPr>
              <a:t>13) SELECT * FROM Customers WHERE </a:t>
            </a:r>
            <a:r>
              <a:rPr lang="en-US" dirty="0" err="1">
                <a:solidFill>
                  <a:schemeClr val="bg1"/>
                </a:solidFill>
              </a:rPr>
              <a:t>customer_id</a:t>
            </a:r>
            <a:r>
              <a:rPr lang="en-US" dirty="0">
                <a:solidFill>
                  <a:schemeClr val="bg1"/>
                </a:solidFill>
              </a:rPr>
              <a:t> IN (SELECT </a:t>
            </a:r>
            <a:r>
              <a:rPr lang="en-US" dirty="0" err="1">
                <a:solidFill>
                  <a:schemeClr val="bg1"/>
                </a:solidFill>
              </a:rPr>
              <a:t>customer_id</a:t>
            </a:r>
            <a:r>
              <a:rPr lang="en-US" dirty="0">
                <a:solidFill>
                  <a:schemeClr val="bg1"/>
                </a:solidFill>
              </a:rPr>
              <a:t> FROM Orders);</a:t>
            </a:r>
          </a:p>
          <a:p>
            <a:endParaRPr lang="en-US" dirty="0">
              <a:solidFill>
                <a:schemeClr val="bg1"/>
              </a:solidFill>
            </a:endParaRPr>
          </a:p>
        </p:txBody>
      </p:sp>
      <p:sp>
        <p:nvSpPr>
          <p:cNvPr id="13" name="TextBox 12">
            <a:extLst>
              <a:ext uri="{FF2B5EF4-FFF2-40B4-BE49-F238E27FC236}">
                <a16:creationId xmlns:a16="http://schemas.microsoft.com/office/drawing/2014/main" id="{6B4E8779-23D6-4112-BFE2-C24470727506}"/>
              </a:ext>
            </a:extLst>
          </p:cNvPr>
          <p:cNvSpPr txBox="1"/>
          <p:nvPr/>
        </p:nvSpPr>
        <p:spPr>
          <a:xfrm>
            <a:off x="4856788" y="1532965"/>
            <a:ext cx="7624482" cy="307777"/>
          </a:xfrm>
          <a:prstGeom prst="rect">
            <a:avLst/>
          </a:prstGeom>
          <a:noFill/>
        </p:spPr>
        <p:txBody>
          <a:bodyPr wrap="square" rtlCol="0">
            <a:spAutoFit/>
          </a:bodyPr>
          <a:lstStyle/>
          <a:p>
            <a:endParaRPr lang="en-US" sz="1400" dirty="0">
              <a:solidFill>
                <a:schemeClr val="bg1"/>
              </a:solidFill>
            </a:endParaRPr>
          </a:p>
        </p:txBody>
      </p:sp>
      <p:pic>
        <p:nvPicPr>
          <p:cNvPr id="4" name="Picture 3">
            <a:extLst>
              <a:ext uri="{FF2B5EF4-FFF2-40B4-BE49-F238E27FC236}">
                <a16:creationId xmlns:a16="http://schemas.microsoft.com/office/drawing/2014/main" id="{8F103A47-E856-443A-8E9E-443058D5ACC6}"/>
              </a:ext>
            </a:extLst>
          </p:cNvPr>
          <p:cNvPicPr>
            <a:picLocks noChangeAspect="1"/>
          </p:cNvPicPr>
          <p:nvPr/>
        </p:nvPicPr>
        <p:blipFill>
          <a:blip r:embed="rId2"/>
          <a:stretch>
            <a:fillRect/>
          </a:stretch>
        </p:blipFill>
        <p:spPr>
          <a:xfrm>
            <a:off x="969696" y="1172929"/>
            <a:ext cx="9595749" cy="3466306"/>
          </a:xfrm>
          <a:prstGeom prst="rect">
            <a:avLst/>
          </a:prstGeom>
        </p:spPr>
      </p:pic>
    </p:spTree>
    <p:extLst>
      <p:ext uri="{BB962C8B-B14F-4D97-AF65-F5344CB8AC3E}">
        <p14:creationId xmlns:p14="http://schemas.microsoft.com/office/powerpoint/2010/main" val="1303417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129989"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18</a:t>
            </a:fld>
            <a:endParaRPr lang="en-US" dirty="0"/>
          </a:p>
        </p:txBody>
      </p:sp>
      <p:sp>
        <p:nvSpPr>
          <p:cNvPr id="7" name="TextBox 6">
            <a:extLst>
              <a:ext uri="{FF2B5EF4-FFF2-40B4-BE49-F238E27FC236}">
                <a16:creationId xmlns:a16="http://schemas.microsoft.com/office/drawing/2014/main" id="{B4A27ADC-E847-47CC-9036-B214BBFD91CD}"/>
              </a:ext>
            </a:extLst>
          </p:cNvPr>
          <p:cNvSpPr txBox="1"/>
          <p:nvPr/>
        </p:nvSpPr>
        <p:spPr>
          <a:xfrm>
            <a:off x="838199" y="363071"/>
            <a:ext cx="9677401" cy="369332"/>
          </a:xfrm>
          <a:prstGeom prst="rect">
            <a:avLst/>
          </a:prstGeom>
          <a:noFill/>
        </p:spPr>
        <p:txBody>
          <a:bodyPr wrap="square" rtlCol="0">
            <a:spAutoFit/>
          </a:bodyPr>
          <a:lstStyle/>
          <a:p>
            <a:r>
              <a:rPr lang="en-US" dirty="0">
                <a:solidFill>
                  <a:schemeClr val="bg1"/>
                </a:solidFill>
              </a:rPr>
              <a:t>14) SELECT </a:t>
            </a:r>
            <a:r>
              <a:rPr lang="en-US" dirty="0" err="1">
                <a:solidFill>
                  <a:schemeClr val="bg1"/>
                </a:solidFill>
              </a:rPr>
              <a:t>book_id,title,Genre</a:t>
            </a:r>
            <a:r>
              <a:rPr lang="en-US" dirty="0">
                <a:solidFill>
                  <a:schemeClr val="bg1"/>
                </a:solidFill>
              </a:rPr>
              <a:t> FROM Books WHERE </a:t>
            </a:r>
            <a:r>
              <a:rPr lang="en-US" dirty="0" err="1">
                <a:solidFill>
                  <a:schemeClr val="bg1"/>
                </a:solidFill>
              </a:rPr>
              <a:t>book_id</a:t>
            </a:r>
            <a:r>
              <a:rPr lang="en-US" dirty="0">
                <a:solidFill>
                  <a:schemeClr val="bg1"/>
                </a:solidFill>
              </a:rPr>
              <a:t> IN (SELECT </a:t>
            </a:r>
            <a:r>
              <a:rPr lang="en-US" dirty="0" err="1">
                <a:solidFill>
                  <a:schemeClr val="bg1"/>
                </a:solidFill>
              </a:rPr>
              <a:t>book_id</a:t>
            </a:r>
            <a:r>
              <a:rPr lang="en-US" dirty="0">
                <a:solidFill>
                  <a:schemeClr val="bg1"/>
                </a:solidFill>
              </a:rPr>
              <a:t> FROM Reviews);</a:t>
            </a:r>
          </a:p>
        </p:txBody>
      </p:sp>
      <p:pic>
        <p:nvPicPr>
          <p:cNvPr id="9" name="Picture 8">
            <a:extLst>
              <a:ext uri="{FF2B5EF4-FFF2-40B4-BE49-F238E27FC236}">
                <a16:creationId xmlns:a16="http://schemas.microsoft.com/office/drawing/2014/main" id="{3D9E3587-39FF-498F-9EB5-A5F17E0C65C4}"/>
              </a:ext>
            </a:extLst>
          </p:cNvPr>
          <p:cNvPicPr>
            <a:picLocks noChangeAspect="1"/>
          </p:cNvPicPr>
          <p:nvPr/>
        </p:nvPicPr>
        <p:blipFill>
          <a:blip r:embed="rId2"/>
          <a:stretch>
            <a:fillRect/>
          </a:stretch>
        </p:blipFill>
        <p:spPr>
          <a:xfrm>
            <a:off x="949290" y="1191801"/>
            <a:ext cx="4886733" cy="5295271"/>
          </a:xfrm>
          <a:prstGeom prst="rect">
            <a:avLst/>
          </a:prstGeom>
        </p:spPr>
      </p:pic>
    </p:spTree>
    <p:extLst>
      <p:ext uri="{BB962C8B-B14F-4D97-AF65-F5344CB8AC3E}">
        <p14:creationId xmlns:p14="http://schemas.microsoft.com/office/powerpoint/2010/main" val="2161831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226201"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19</a:t>
            </a:fld>
            <a:endParaRPr lang="en-US" dirty="0"/>
          </a:p>
        </p:txBody>
      </p:sp>
      <p:sp>
        <p:nvSpPr>
          <p:cNvPr id="7" name="TextBox 6">
            <a:extLst>
              <a:ext uri="{FF2B5EF4-FFF2-40B4-BE49-F238E27FC236}">
                <a16:creationId xmlns:a16="http://schemas.microsoft.com/office/drawing/2014/main" id="{B4A27ADC-E847-47CC-9036-B214BBFD91CD}"/>
              </a:ext>
            </a:extLst>
          </p:cNvPr>
          <p:cNvSpPr txBox="1"/>
          <p:nvPr/>
        </p:nvSpPr>
        <p:spPr>
          <a:xfrm>
            <a:off x="838199" y="363071"/>
            <a:ext cx="9677401" cy="369332"/>
          </a:xfrm>
          <a:prstGeom prst="rect">
            <a:avLst/>
          </a:prstGeom>
          <a:noFill/>
        </p:spPr>
        <p:txBody>
          <a:bodyPr wrap="square" rtlCol="0">
            <a:spAutoFit/>
          </a:bodyPr>
          <a:lstStyle/>
          <a:p>
            <a:r>
              <a:rPr lang="en-US" dirty="0">
                <a:solidFill>
                  <a:schemeClr val="bg1"/>
                </a:solidFill>
              </a:rPr>
              <a:t>15) SELECT * FROM Books WHERE price &lt; (SELECT AVG(price) FROM Books);</a:t>
            </a:r>
          </a:p>
        </p:txBody>
      </p:sp>
      <p:sp>
        <p:nvSpPr>
          <p:cNvPr id="13" name="TextBox 12">
            <a:extLst>
              <a:ext uri="{FF2B5EF4-FFF2-40B4-BE49-F238E27FC236}">
                <a16:creationId xmlns:a16="http://schemas.microsoft.com/office/drawing/2014/main" id="{6B4E8779-23D6-4112-BFE2-C24470727506}"/>
              </a:ext>
            </a:extLst>
          </p:cNvPr>
          <p:cNvSpPr txBox="1"/>
          <p:nvPr/>
        </p:nvSpPr>
        <p:spPr>
          <a:xfrm>
            <a:off x="4856788" y="1532965"/>
            <a:ext cx="7624482" cy="307777"/>
          </a:xfrm>
          <a:prstGeom prst="rect">
            <a:avLst/>
          </a:prstGeom>
          <a:noFill/>
        </p:spPr>
        <p:txBody>
          <a:bodyPr wrap="square" rtlCol="0">
            <a:spAutoFit/>
          </a:bodyPr>
          <a:lstStyle/>
          <a:p>
            <a:endParaRPr lang="en-US" sz="1400" dirty="0">
              <a:solidFill>
                <a:schemeClr val="bg1"/>
              </a:solidFill>
            </a:endParaRPr>
          </a:p>
        </p:txBody>
      </p:sp>
      <p:pic>
        <p:nvPicPr>
          <p:cNvPr id="4" name="Picture 3">
            <a:extLst>
              <a:ext uri="{FF2B5EF4-FFF2-40B4-BE49-F238E27FC236}">
                <a16:creationId xmlns:a16="http://schemas.microsoft.com/office/drawing/2014/main" id="{9618035B-ECA2-4D67-8D8B-98E2BAB8C2EC}"/>
              </a:ext>
            </a:extLst>
          </p:cNvPr>
          <p:cNvPicPr>
            <a:picLocks noChangeAspect="1"/>
          </p:cNvPicPr>
          <p:nvPr/>
        </p:nvPicPr>
        <p:blipFill>
          <a:blip r:embed="rId2"/>
          <a:stretch>
            <a:fillRect/>
          </a:stretch>
        </p:blipFill>
        <p:spPr>
          <a:xfrm>
            <a:off x="829233" y="1095474"/>
            <a:ext cx="8709213" cy="2798322"/>
          </a:xfrm>
          <a:prstGeom prst="rect">
            <a:avLst/>
          </a:prstGeom>
        </p:spPr>
      </p:pic>
    </p:spTree>
    <p:extLst>
      <p:ext uri="{BB962C8B-B14F-4D97-AF65-F5344CB8AC3E}">
        <p14:creationId xmlns:p14="http://schemas.microsoft.com/office/powerpoint/2010/main" val="3845016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7FF65-A536-F639-8591-ED024C223308}"/>
              </a:ext>
            </a:extLst>
          </p:cNvPr>
          <p:cNvSpPr>
            <a:spLocks noGrp="1"/>
          </p:cNvSpPr>
          <p:nvPr>
            <p:ph type="ctrTitle"/>
          </p:nvPr>
        </p:nvSpPr>
        <p:spPr>
          <a:xfrm>
            <a:off x="2934259" y="867994"/>
            <a:ext cx="6323480" cy="3860626"/>
          </a:xfrm>
          <a:noFill/>
        </p:spPr>
        <p:txBody>
          <a:bodyPr anchor="ctr"/>
          <a:lstStyle/>
          <a:p>
            <a:r>
              <a:rPr lang="en-US" b="1" dirty="0"/>
              <a:t>Online Bookstore Inventory Management System</a:t>
            </a:r>
            <a:br>
              <a:rPr lang="en-US" b="1" dirty="0"/>
            </a:br>
            <a:endParaRPr lang="en-US" dirty="0"/>
          </a:p>
        </p:txBody>
      </p:sp>
      <p:pic>
        <p:nvPicPr>
          <p:cNvPr id="4" name="Picture 3">
            <a:extLst>
              <a:ext uri="{FF2B5EF4-FFF2-40B4-BE49-F238E27FC236}">
                <a16:creationId xmlns:a16="http://schemas.microsoft.com/office/drawing/2014/main" id="{4249A7A0-324D-4B65-9FC3-36C470810CC1}"/>
              </a:ext>
            </a:extLst>
          </p:cNvPr>
          <p:cNvPicPr>
            <a:picLocks noChangeAspect="1"/>
          </p:cNvPicPr>
          <p:nvPr/>
        </p:nvPicPr>
        <p:blipFill>
          <a:blip r:embed="rId3"/>
          <a:stretch>
            <a:fillRect/>
          </a:stretch>
        </p:blipFill>
        <p:spPr>
          <a:xfrm>
            <a:off x="9412941" y="-1"/>
            <a:ext cx="2779059" cy="2810435"/>
          </a:xfrm>
          <a:prstGeom prst="rect">
            <a:avLst/>
          </a:prstGeom>
        </p:spPr>
      </p:pic>
      <p:pic>
        <p:nvPicPr>
          <p:cNvPr id="6" name="Picture 5">
            <a:extLst>
              <a:ext uri="{FF2B5EF4-FFF2-40B4-BE49-F238E27FC236}">
                <a16:creationId xmlns:a16="http://schemas.microsoft.com/office/drawing/2014/main" id="{16C513AA-C4AD-4E8E-934B-59CC91786615}"/>
              </a:ext>
            </a:extLst>
          </p:cNvPr>
          <p:cNvPicPr>
            <a:picLocks noChangeAspect="1"/>
          </p:cNvPicPr>
          <p:nvPr/>
        </p:nvPicPr>
        <p:blipFill>
          <a:blip r:embed="rId4"/>
          <a:stretch>
            <a:fillRect/>
          </a:stretch>
        </p:blipFill>
        <p:spPr>
          <a:xfrm>
            <a:off x="-2" y="-1"/>
            <a:ext cx="2779059" cy="2810435"/>
          </a:xfrm>
          <a:prstGeom prst="rect">
            <a:avLst/>
          </a:prstGeom>
        </p:spPr>
      </p:pic>
    </p:spTree>
    <p:extLst>
      <p:ext uri="{BB962C8B-B14F-4D97-AF65-F5344CB8AC3E}">
        <p14:creationId xmlns:p14="http://schemas.microsoft.com/office/powerpoint/2010/main" val="2202437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116542"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20</a:t>
            </a:fld>
            <a:endParaRPr lang="en-US" dirty="0"/>
          </a:p>
        </p:txBody>
      </p:sp>
      <p:sp>
        <p:nvSpPr>
          <p:cNvPr id="7" name="TextBox 6">
            <a:extLst>
              <a:ext uri="{FF2B5EF4-FFF2-40B4-BE49-F238E27FC236}">
                <a16:creationId xmlns:a16="http://schemas.microsoft.com/office/drawing/2014/main" id="{B4A27ADC-E847-47CC-9036-B214BBFD91CD}"/>
              </a:ext>
            </a:extLst>
          </p:cNvPr>
          <p:cNvSpPr txBox="1"/>
          <p:nvPr/>
        </p:nvSpPr>
        <p:spPr>
          <a:xfrm>
            <a:off x="838199" y="363071"/>
            <a:ext cx="9677401" cy="1477328"/>
          </a:xfrm>
          <a:prstGeom prst="rect">
            <a:avLst/>
          </a:prstGeom>
          <a:noFill/>
        </p:spPr>
        <p:txBody>
          <a:bodyPr wrap="square" rtlCol="0">
            <a:spAutoFit/>
          </a:bodyPr>
          <a:lstStyle/>
          <a:p>
            <a:r>
              <a:rPr lang="en-US" dirty="0">
                <a:solidFill>
                  <a:schemeClr val="bg1"/>
                </a:solidFill>
              </a:rPr>
              <a:t>16) SELECT </a:t>
            </a:r>
            <a:r>
              <a:rPr lang="en-US" dirty="0" err="1">
                <a:solidFill>
                  <a:schemeClr val="bg1"/>
                </a:solidFill>
              </a:rPr>
              <a:t>book_id</a:t>
            </a:r>
            <a:r>
              <a:rPr lang="en-US" dirty="0">
                <a:solidFill>
                  <a:schemeClr val="bg1"/>
                </a:solidFill>
              </a:rPr>
              <a:t>, AVG(rating) AS </a:t>
            </a:r>
            <a:r>
              <a:rPr lang="en-US" dirty="0" err="1">
                <a:solidFill>
                  <a:schemeClr val="bg1"/>
                </a:solidFill>
              </a:rPr>
              <a:t>avg_rating</a:t>
            </a:r>
            <a:r>
              <a:rPr lang="en-US" dirty="0">
                <a:solidFill>
                  <a:schemeClr val="bg1"/>
                </a:solidFill>
              </a:rPr>
              <a:t> </a:t>
            </a:r>
          </a:p>
          <a:p>
            <a:r>
              <a:rPr lang="en-US" dirty="0">
                <a:solidFill>
                  <a:schemeClr val="bg1"/>
                </a:solidFill>
              </a:rPr>
              <a:t>FROM Reviews </a:t>
            </a:r>
          </a:p>
          <a:p>
            <a:r>
              <a:rPr lang="en-US" dirty="0">
                <a:solidFill>
                  <a:schemeClr val="bg1"/>
                </a:solidFill>
              </a:rPr>
              <a:t>GROUP BY </a:t>
            </a:r>
            <a:r>
              <a:rPr lang="en-US" dirty="0" err="1">
                <a:solidFill>
                  <a:schemeClr val="bg1"/>
                </a:solidFill>
              </a:rPr>
              <a:t>book_id</a:t>
            </a:r>
            <a:r>
              <a:rPr lang="en-US" dirty="0">
                <a:solidFill>
                  <a:schemeClr val="bg1"/>
                </a:solidFill>
              </a:rPr>
              <a:t> </a:t>
            </a:r>
          </a:p>
          <a:p>
            <a:r>
              <a:rPr lang="en-US" dirty="0">
                <a:solidFill>
                  <a:schemeClr val="bg1"/>
                </a:solidFill>
              </a:rPr>
              <a:t>ORDER BY </a:t>
            </a:r>
            <a:r>
              <a:rPr lang="en-US" dirty="0" err="1">
                <a:solidFill>
                  <a:schemeClr val="bg1"/>
                </a:solidFill>
              </a:rPr>
              <a:t>avg_rating</a:t>
            </a:r>
            <a:r>
              <a:rPr lang="en-US" dirty="0">
                <a:solidFill>
                  <a:schemeClr val="bg1"/>
                </a:solidFill>
              </a:rPr>
              <a:t> DESC</a:t>
            </a:r>
          </a:p>
          <a:p>
            <a:r>
              <a:rPr lang="en-US" dirty="0">
                <a:solidFill>
                  <a:schemeClr val="bg1"/>
                </a:solidFill>
              </a:rPr>
              <a:t>LIMIT 8;</a:t>
            </a:r>
          </a:p>
        </p:txBody>
      </p:sp>
      <p:sp>
        <p:nvSpPr>
          <p:cNvPr id="13" name="TextBox 12">
            <a:extLst>
              <a:ext uri="{FF2B5EF4-FFF2-40B4-BE49-F238E27FC236}">
                <a16:creationId xmlns:a16="http://schemas.microsoft.com/office/drawing/2014/main" id="{6B4E8779-23D6-4112-BFE2-C24470727506}"/>
              </a:ext>
            </a:extLst>
          </p:cNvPr>
          <p:cNvSpPr txBox="1"/>
          <p:nvPr/>
        </p:nvSpPr>
        <p:spPr>
          <a:xfrm>
            <a:off x="4856788" y="1532965"/>
            <a:ext cx="7624482" cy="307777"/>
          </a:xfrm>
          <a:prstGeom prst="rect">
            <a:avLst/>
          </a:prstGeom>
          <a:noFill/>
        </p:spPr>
        <p:txBody>
          <a:bodyPr wrap="square" rtlCol="0">
            <a:spAutoFit/>
          </a:bodyPr>
          <a:lstStyle/>
          <a:p>
            <a:endParaRPr lang="en-US" sz="1400" dirty="0">
              <a:solidFill>
                <a:schemeClr val="bg1"/>
              </a:solidFill>
            </a:endParaRPr>
          </a:p>
        </p:txBody>
      </p:sp>
      <p:pic>
        <p:nvPicPr>
          <p:cNvPr id="5" name="Picture 4">
            <a:extLst>
              <a:ext uri="{FF2B5EF4-FFF2-40B4-BE49-F238E27FC236}">
                <a16:creationId xmlns:a16="http://schemas.microsoft.com/office/drawing/2014/main" id="{A5B219A2-DAA1-41E3-8185-AC02FA11DFD9}"/>
              </a:ext>
            </a:extLst>
          </p:cNvPr>
          <p:cNvPicPr>
            <a:picLocks noChangeAspect="1"/>
          </p:cNvPicPr>
          <p:nvPr/>
        </p:nvPicPr>
        <p:blipFill>
          <a:blip r:embed="rId2"/>
          <a:stretch>
            <a:fillRect/>
          </a:stretch>
        </p:blipFill>
        <p:spPr>
          <a:xfrm>
            <a:off x="6358217" y="362728"/>
            <a:ext cx="4258236" cy="4374582"/>
          </a:xfrm>
          <a:prstGeom prst="rect">
            <a:avLst/>
          </a:prstGeom>
        </p:spPr>
      </p:pic>
    </p:spTree>
    <p:extLst>
      <p:ext uri="{BB962C8B-B14F-4D97-AF65-F5344CB8AC3E}">
        <p14:creationId xmlns:p14="http://schemas.microsoft.com/office/powerpoint/2010/main" val="1016491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226201"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21</a:t>
            </a:fld>
            <a:endParaRPr lang="en-US" dirty="0"/>
          </a:p>
        </p:txBody>
      </p:sp>
      <p:sp>
        <p:nvSpPr>
          <p:cNvPr id="7" name="TextBox 6">
            <a:extLst>
              <a:ext uri="{FF2B5EF4-FFF2-40B4-BE49-F238E27FC236}">
                <a16:creationId xmlns:a16="http://schemas.microsoft.com/office/drawing/2014/main" id="{B4A27ADC-E847-47CC-9036-B214BBFD91CD}"/>
              </a:ext>
            </a:extLst>
          </p:cNvPr>
          <p:cNvSpPr txBox="1"/>
          <p:nvPr/>
        </p:nvSpPr>
        <p:spPr>
          <a:xfrm>
            <a:off x="555810" y="349625"/>
            <a:ext cx="7714131" cy="5262979"/>
          </a:xfrm>
          <a:prstGeom prst="rect">
            <a:avLst/>
          </a:prstGeom>
          <a:noFill/>
        </p:spPr>
        <p:txBody>
          <a:bodyPr wrap="square" rtlCol="0">
            <a:spAutoFit/>
          </a:bodyPr>
          <a:lstStyle/>
          <a:p>
            <a:r>
              <a:rPr lang="en-US" sz="1400" dirty="0">
                <a:solidFill>
                  <a:schemeClr val="bg1"/>
                </a:solidFill>
              </a:rPr>
              <a:t>17) </a:t>
            </a:r>
          </a:p>
          <a:p>
            <a:endParaRPr lang="en-US" sz="1400" dirty="0">
              <a:solidFill>
                <a:schemeClr val="bg1"/>
              </a:solidFill>
            </a:endParaRPr>
          </a:p>
          <a:p>
            <a:r>
              <a:rPr lang="en-US" sz="1400" dirty="0">
                <a:solidFill>
                  <a:schemeClr val="bg1"/>
                </a:solidFill>
              </a:rPr>
              <a:t>ALTER TABLE Customers</a:t>
            </a:r>
          </a:p>
          <a:p>
            <a:r>
              <a:rPr lang="en-US" sz="1400" dirty="0">
                <a:solidFill>
                  <a:schemeClr val="bg1"/>
                </a:solidFill>
              </a:rPr>
              <a:t>ADD column </a:t>
            </a:r>
            <a:r>
              <a:rPr lang="en-US" sz="1400" dirty="0" err="1">
                <a:solidFill>
                  <a:schemeClr val="bg1"/>
                </a:solidFill>
              </a:rPr>
              <a:t>preferred_genre</a:t>
            </a:r>
            <a:r>
              <a:rPr lang="en-US" sz="1400" dirty="0">
                <a:solidFill>
                  <a:schemeClr val="bg1"/>
                </a:solidFill>
              </a:rPr>
              <a:t> VARCHAR(50);</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'Fiction' WHERE </a:t>
            </a:r>
            <a:r>
              <a:rPr lang="en-US" sz="1400" dirty="0" err="1">
                <a:solidFill>
                  <a:schemeClr val="bg1"/>
                </a:solidFill>
              </a:rPr>
              <a:t>customer_id</a:t>
            </a:r>
            <a:r>
              <a:rPr lang="en-US" sz="1400" dirty="0">
                <a:solidFill>
                  <a:schemeClr val="bg1"/>
                </a:solidFill>
              </a:rPr>
              <a:t> = 1;</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'Self-help' WHERE </a:t>
            </a:r>
            <a:r>
              <a:rPr lang="en-US" sz="1400" dirty="0" err="1">
                <a:solidFill>
                  <a:schemeClr val="bg1"/>
                </a:solidFill>
              </a:rPr>
              <a:t>customer_id</a:t>
            </a:r>
            <a:r>
              <a:rPr lang="en-US" sz="1400" dirty="0">
                <a:solidFill>
                  <a:schemeClr val="bg1"/>
                </a:solidFill>
              </a:rPr>
              <a:t> = 2;</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'Mystery' WHERE </a:t>
            </a:r>
            <a:r>
              <a:rPr lang="en-US" sz="1400" dirty="0" err="1">
                <a:solidFill>
                  <a:schemeClr val="bg1"/>
                </a:solidFill>
              </a:rPr>
              <a:t>customer_id</a:t>
            </a:r>
            <a:r>
              <a:rPr lang="en-US" sz="1400" dirty="0">
                <a:solidFill>
                  <a:schemeClr val="bg1"/>
                </a:solidFill>
              </a:rPr>
              <a:t> = 3;</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'Drama' WHERE </a:t>
            </a:r>
            <a:r>
              <a:rPr lang="en-US" sz="1400" dirty="0" err="1">
                <a:solidFill>
                  <a:schemeClr val="bg1"/>
                </a:solidFill>
              </a:rPr>
              <a:t>customer_id</a:t>
            </a:r>
            <a:r>
              <a:rPr lang="en-US" sz="1400" dirty="0">
                <a:solidFill>
                  <a:schemeClr val="bg1"/>
                </a:solidFill>
              </a:rPr>
              <a:t> = 4;</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'Romance' WHERE </a:t>
            </a:r>
            <a:r>
              <a:rPr lang="en-US" sz="1400" dirty="0" err="1">
                <a:solidFill>
                  <a:schemeClr val="bg1"/>
                </a:solidFill>
              </a:rPr>
              <a:t>customer_id</a:t>
            </a:r>
            <a:r>
              <a:rPr lang="en-US" sz="1400" dirty="0">
                <a:solidFill>
                  <a:schemeClr val="bg1"/>
                </a:solidFill>
              </a:rPr>
              <a:t> = 5;</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'Science' WHERE </a:t>
            </a:r>
            <a:r>
              <a:rPr lang="en-US" sz="1400" dirty="0" err="1">
                <a:solidFill>
                  <a:schemeClr val="bg1"/>
                </a:solidFill>
              </a:rPr>
              <a:t>customer_id</a:t>
            </a:r>
            <a:r>
              <a:rPr lang="en-US" sz="1400" dirty="0">
                <a:solidFill>
                  <a:schemeClr val="bg1"/>
                </a:solidFill>
              </a:rPr>
              <a:t> = 6;</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'Thriller' WHERE </a:t>
            </a:r>
            <a:r>
              <a:rPr lang="en-US" sz="1400" dirty="0" err="1">
                <a:solidFill>
                  <a:schemeClr val="bg1"/>
                </a:solidFill>
              </a:rPr>
              <a:t>customer_id</a:t>
            </a:r>
            <a:r>
              <a:rPr lang="en-US" sz="1400" dirty="0">
                <a:solidFill>
                  <a:schemeClr val="bg1"/>
                </a:solidFill>
              </a:rPr>
              <a:t> = 7;</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'History' WHERE </a:t>
            </a:r>
            <a:r>
              <a:rPr lang="en-US" sz="1400" dirty="0" err="1">
                <a:solidFill>
                  <a:schemeClr val="bg1"/>
                </a:solidFill>
              </a:rPr>
              <a:t>customer_id</a:t>
            </a:r>
            <a:r>
              <a:rPr lang="en-US" sz="1400" dirty="0">
                <a:solidFill>
                  <a:schemeClr val="bg1"/>
                </a:solidFill>
              </a:rPr>
              <a:t> = 8;</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'Classic' WHERE </a:t>
            </a:r>
            <a:r>
              <a:rPr lang="en-US" sz="1400" dirty="0" err="1">
                <a:solidFill>
                  <a:schemeClr val="bg1"/>
                </a:solidFill>
              </a:rPr>
              <a:t>customer_id</a:t>
            </a:r>
            <a:r>
              <a:rPr lang="en-US" sz="1400" dirty="0">
                <a:solidFill>
                  <a:schemeClr val="bg1"/>
                </a:solidFill>
              </a:rPr>
              <a:t> = 9;</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'Poetry' WHERE </a:t>
            </a:r>
            <a:r>
              <a:rPr lang="en-US" sz="1400" dirty="0" err="1">
                <a:solidFill>
                  <a:schemeClr val="bg1"/>
                </a:solidFill>
              </a:rPr>
              <a:t>customer_id</a:t>
            </a:r>
            <a:r>
              <a:rPr lang="en-US" sz="1400" dirty="0">
                <a:solidFill>
                  <a:schemeClr val="bg1"/>
                </a:solidFill>
              </a:rPr>
              <a:t> = 10;</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'Technology' WHERE </a:t>
            </a:r>
            <a:r>
              <a:rPr lang="en-US" sz="1400" dirty="0" err="1">
                <a:solidFill>
                  <a:schemeClr val="bg1"/>
                </a:solidFill>
              </a:rPr>
              <a:t>customer_id</a:t>
            </a:r>
            <a:r>
              <a:rPr lang="en-US" sz="1400" dirty="0">
                <a:solidFill>
                  <a:schemeClr val="bg1"/>
                </a:solidFill>
              </a:rPr>
              <a:t> = 11;</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'Biography' WHERE </a:t>
            </a:r>
            <a:r>
              <a:rPr lang="en-US" sz="1400" dirty="0" err="1">
                <a:solidFill>
                  <a:schemeClr val="bg1"/>
                </a:solidFill>
              </a:rPr>
              <a:t>customer_id</a:t>
            </a:r>
            <a:r>
              <a:rPr lang="en-US" sz="1400" dirty="0">
                <a:solidFill>
                  <a:schemeClr val="bg1"/>
                </a:solidFill>
              </a:rPr>
              <a:t> = 12;</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'Philosophy' WHERE </a:t>
            </a:r>
            <a:r>
              <a:rPr lang="en-US" sz="1400" dirty="0" err="1">
                <a:solidFill>
                  <a:schemeClr val="bg1"/>
                </a:solidFill>
              </a:rPr>
              <a:t>customer_id</a:t>
            </a:r>
            <a:r>
              <a:rPr lang="en-US" sz="1400" dirty="0">
                <a:solidFill>
                  <a:schemeClr val="bg1"/>
                </a:solidFill>
              </a:rPr>
              <a:t> = 13;</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'Dystopian' WHERE </a:t>
            </a:r>
            <a:r>
              <a:rPr lang="en-US" sz="1400" dirty="0" err="1">
                <a:solidFill>
                  <a:schemeClr val="bg1"/>
                </a:solidFill>
              </a:rPr>
              <a:t>customer_id</a:t>
            </a:r>
            <a:r>
              <a:rPr lang="en-US" sz="1400" dirty="0">
                <a:solidFill>
                  <a:schemeClr val="bg1"/>
                </a:solidFill>
              </a:rPr>
              <a:t> = 14;</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'Religion' WHERE </a:t>
            </a:r>
            <a:r>
              <a:rPr lang="en-US" sz="1400" dirty="0" err="1">
                <a:solidFill>
                  <a:schemeClr val="bg1"/>
                </a:solidFill>
              </a:rPr>
              <a:t>customer_id</a:t>
            </a:r>
            <a:r>
              <a:rPr lang="en-US" sz="1400" dirty="0">
                <a:solidFill>
                  <a:schemeClr val="bg1"/>
                </a:solidFill>
              </a:rPr>
              <a:t> = 15;</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'Finance' WHERE </a:t>
            </a:r>
            <a:r>
              <a:rPr lang="en-US" sz="1400" dirty="0" err="1">
                <a:solidFill>
                  <a:schemeClr val="bg1"/>
                </a:solidFill>
              </a:rPr>
              <a:t>customer_id</a:t>
            </a:r>
            <a:r>
              <a:rPr lang="en-US" sz="1400" dirty="0">
                <a:solidFill>
                  <a:schemeClr val="bg1"/>
                </a:solidFill>
              </a:rPr>
              <a:t> = 16;</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'Fiction' WHERE </a:t>
            </a:r>
            <a:r>
              <a:rPr lang="en-US" sz="1400" dirty="0" err="1">
                <a:solidFill>
                  <a:schemeClr val="bg1"/>
                </a:solidFill>
              </a:rPr>
              <a:t>customer_id</a:t>
            </a:r>
            <a:r>
              <a:rPr lang="en-US" sz="1400" dirty="0">
                <a:solidFill>
                  <a:schemeClr val="bg1"/>
                </a:solidFill>
              </a:rPr>
              <a:t> = 17;</a:t>
            </a:r>
          </a:p>
          <a:p>
            <a:r>
              <a:rPr lang="en-US" sz="1400" dirty="0">
                <a:solidFill>
                  <a:schemeClr val="bg1"/>
                </a:solidFill>
              </a:rPr>
              <a:t>UPDATE Customers SET </a:t>
            </a:r>
            <a:r>
              <a:rPr lang="en-US" sz="1400" dirty="0" err="1">
                <a:solidFill>
                  <a:schemeClr val="bg1"/>
                </a:solidFill>
              </a:rPr>
              <a:t>preferred_genre</a:t>
            </a:r>
            <a:r>
              <a:rPr lang="en-US" sz="1400" dirty="0">
                <a:solidFill>
                  <a:schemeClr val="bg1"/>
                </a:solidFill>
              </a:rPr>
              <a:t> = 'Romance' WHERE </a:t>
            </a:r>
            <a:r>
              <a:rPr lang="en-US" sz="1400" dirty="0" err="1">
                <a:solidFill>
                  <a:schemeClr val="bg1"/>
                </a:solidFill>
              </a:rPr>
              <a:t>customer_id</a:t>
            </a:r>
            <a:r>
              <a:rPr lang="en-US" sz="1400" dirty="0">
                <a:solidFill>
                  <a:schemeClr val="bg1"/>
                </a:solidFill>
              </a:rPr>
              <a:t> = 18;</a:t>
            </a:r>
          </a:p>
          <a:p>
            <a:endParaRPr lang="en-US" sz="1400" dirty="0">
              <a:solidFill>
                <a:schemeClr val="bg1"/>
              </a:solidFill>
            </a:endParaRPr>
          </a:p>
          <a:p>
            <a:r>
              <a:rPr lang="en-US" sz="1400" dirty="0">
                <a:solidFill>
                  <a:schemeClr val="bg1"/>
                </a:solidFill>
              </a:rPr>
              <a:t>SELECT Name, Address as District, </a:t>
            </a:r>
            <a:r>
              <a:rPr lang="en-US" sz="1400" dirty="0" err="1">
                <a:solidFill>
                  <a:schemeClr val="bg1"/>
                </a:solidFill>
              </a:rPr>
              <a:t>registration_date</a:t>
            </a:r>
            <a:r>
              <a:rPr lang="en-US" sz="1400" dirty="0">
                <a:solidFill>
                  <a:schemeClr val="bg1"/>
                </a:solidFill>
              </a:rPr>
              <a:t>, </a:t>
            </a:r>
            <a:r>
              <a:rPr lang="en-US" sz="1400" dirty="0" err="1">
                <a:solidFill>
                  <a:schemeClr val="bg1"/>
                </a:solidFill>
              </a:rPr>
              <a:t>preferred_genre</a:t>
            </a:r>
            <a:r>
              <a:rPr lang="en-US" sz="1400" dirty="0">
                <a:solidFill>
                  <a:schemeClr val="bg1"/>
                </a:solidFill>
              </a:rPr>
              <a:t> FROM Customers;</a:t>
            </a:r>
          </a:p>
        </p:txBody>
      </p:sp>
      <p:sp>
        <p:nvSpPr>
          <p:cNvPr id="13" name="TextBox 12">
            <a:extLst>
              <a:ext uri="{FF2B5EF4-FFF2-40B4-BE49-F238E27FC236}">
                <a16:creationId xmlns:a16="http://schemas.microsoft.com/office/drawing/2014/main" id="{6B4E8779-23D6-4112-BFE2-C24470727506}"/>
              </a:ext>
            </a:extLst>
          </p:cNvPr>
          <p:cNvSpPr txBox="1"/>
          <p:nvPr/>
        </p:nvSpPr>
        <p:spPr>
          <a:xfrm>
            <a:off x="4856788" y="1532965"/>
            <a:ext cx="7624482" cy="307777"/>
          </a:xfrm>
          <a:prstGeom prst="rect">
            <a:avLst/>
          </a:prstGeom>
          <a:noFill/>
        </p:spPr>
        <p:txBody>
          <a:bodyPr wrap="square" rtlCol="0">
            <a:spAutoFit/>
          </a:bodyPr>
          <a:lstStyle/>
          <a:p>
            <a:endParaRPr lang="en-US" sz="1400" dirty="0">
              <a:solidFill>
                <a:schemeClr val="bg1"/>
              </a:solidFill>
            </a:endParaRPr>
          </a:p>
        </p:txBody>
      </p:sp>
      <p:pic>
        <p:nvPicPr>
          <p:cNvPr id="9" name="Picture 8">
            <a:extLst>
              <a:ext uri="{FF2B5EF4-FFF2-40B4-BE49-F238E27FC236}">
                <a16:creationId xmlns:a16="http://schemas.microsoft.com/office/drawing/2014/main" id="{37A89553-CE54-4D97-B47A-DFA7E2B458AE}"/>
              </a:ext>
            </a:extLst>
          </p:cNvPr>
          <p:cNvPicPr>
            <a:picLocks noChangeAspect="1"/>
          </p:cNvPicPr>
          <p:nvPr/>
        </p:nvPicPr>
        <p:blipFill>
          <a:blip r:embed="rId2"/>
          <a:stretch>
            <a:fillRect/>
          </a:stretch>
        </p:blipFill>
        <p:spPr>
          <a:xfrm>
            <a:off x="7025746" y="600272"/>
            <a:ext cx="5071304" cy="3959786"/>
          </a:xfrm>
          <a:prstGeom prst="rect">
            <a:avLst/>
          </a:prstGeom>
        </p:spPr>
      </p:pic>
    </p:spTree>
    <p:extLst>
      <p:ext uri="{BB962C8B-B14F-4D97-AF65-F5344CB8AC3E}">
        <p14:creationId xmlns:p14="http://schemas.microsoft.com/office/powerpoint/2010/main" val="2530950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FE3AA1-F0CC-4B0D-9269-ECBA3A1DB7DF}"/>
              </a:ext>
            </a:extLst>
          </p:cNvPr>
          <p:cNvSpPr/>
          <p:nvPr/>
        </p:nvSpPr>
        <p:spPr>
          <a:xfrm>
            <a:off x="-226201" y="-87406"/>
            <a:ext cx="12707471" cy="70328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E8845819-892D-4CB6-98FE-311511DAD3C7}"/>
              </a:ext>
            </a:extLst>
          </p:cNvPr>
          <p:cNvSpPr>
            <a:spLocks noGrp="1"/>
          </p:cNvSpPr>
          <p:nvPr>
            <p:ph type="sldNum" sz="quarter" idx="12"/>
          </p:nvPr>
        </p:nvSpPr>
        <p:spPr/>
        <p:txBody>
          <a:bodyPr/>
          <a:lstStyle/>
          <a:p>
            <a:fld id="{48F63A3B-78C7-47BE-AE5E-E10140E04643}" type="slidenum">
              <a:rPr lang="en-US" smtClean="0"/>
              <a:pPr/>
              <a:t>22</a:t>
            </a:fld>
            <a:endParaRPr lang="en-US" dirty="0"/>
          </a:p>
        </p:txBody>
      </p:sp>
      <p:sp>
        <p:nvSpPr>
          <p:cNvPr id="13" name="TextBox 12">
            <a:extLst>
              <a:ext uri="{FF2B5EF4-FFF2-40B4-BE49-F238E27FC236}">
                <a16:creationId xmlns:a16="http://schemas.microsoft.com/office/drawing/2014/main" id="{6B4E8779-23D6-4112-BFE2-C24470727506}"/>
              </a:ext>
            </a:extLst>
          </p:cNvPr>
          <p:cNvSpPr txBox="1"/>
          <p:nvPr/>
        </p:nvSpPr>
        <p:spPr>
          <a:xfrm>
            <a:off x="4856788" y="1532965"/>
            <a:ext cx="7624482" cy="307777"/>
          </a:xfrm>
          <a:prstGeom prst="rect">
            <a:avLst/>
          </a:prstGeom>
          <a:noFill/>
        </p:spPr>
        <p:txBody>
          <a:bodyPr wrap="square" rtlCol="0">
            <a:spAutoFit/>
          </a:bodyPr>
          <a:lstStyle/>
          <a:p>
            <a:endParaRPr lang="en-US" sz="1400" dirty="0">
              <a:solidFill>
                <a:schemeClr val="bg1"/>
              </a:solidFill>
            </a:endParaRPr>
          </a:p>
        </p:txBody>
      </p:sp>
      <p:pic>
        <p:nvPicPr>
          <p:cNvPr id="4" name="Picture 3">
            <a:extLst>
              <a:ext uri="{FF2B5EF4-FFF2-40B4-BE49-F238E27FC236}">
                <a16:creationId xmlns:a16="http://schemas.microsoft.com/office/drawing/2014/main" id="{435A8EB2-05DD-4A28-BF5D-C012F7DE5B79}"/>
              </a:ext>
            </a:extLst>
          </p:cNvPr>
          <p:cNvPicPr>
            <a:picLocks noChangeAspect="1"/>
          </p:cNvPicPr>
          <p:nvPr/>
        </p:nvPicPr>
        <p:blipFill>
          <a:blip r:embed="rId2"/>
          <a:stretch>
            <a:fillRect/>
          </a:stretch>
        </p:blipFill>
        <p:spPr>
          <a:xfrm>
            <a:off x="447917" y="304364"/>
            <a:ext cx="4572638" cy="3124636"/>
          </a:xfrm>
          <a:prstGeom prst="rect">
            <a:avLst/>
          </a:prstGeom>
        </p:spPr>
      </p:pic>
      <p:pic>
        <p:nvPicPr>
          <p:cNvPr id="8" name="Picture 7">
            <a:extLst>
              <a:ext uri="{FF2B5EF4-FFF2-40B4-BE49-F238E27FC236}">
                <a16:creationId xmlns:a16="http://schemas.microsoft.com/office/drawing/2014/main" id="{7AC1458B-9A55-44BC-93B4-499D5B7CD856}"/>
              </a:ext>
            </a:extLst>
          </p:cNvPr>
          <p:cNvPicPr>
            <a:picLocks noChangeAspect="1"/>
          </p:cNvPicPr>
          <p:nvPr/>
        </p:nvPicPr>
        <p:blipFill>
          <a:blip r:embed="rId3"/>
          <a:stretch>
            <a:fillRect/>
          </a:stretch>
        </p:blipFill>
        <p:spPr>
          <a:xfrm>
            <a:off x="9404311" y="3886200"/>
            <a:ext cx="2961929" cy="2756647"/>
          </a:xfrm>
          <a:prstGeom prst="rect">
            <a:avLst/>
          </a:prstGeom>
        </p:spPr>
      </p:pic>
      <p:pic>
        <p:nvPicPr>
          <p:cNvPr id="11" name="Picture 10">
            <a:extLst>
              <a:ext uri="{FF2B5EF4-FFF2-40B4-BE49-F238E27FC236}">
                <a16:creationId xmlns:a16="http://schemas.microsoft.com/office/drawing/2014/main" id="{32A75934-BD11-428F-BA91-9062DDA03C20}"/>
              </a:ext>
            </a:extLst>
          </p:cNvPr>
          <p:cNvPicPr>
            <a:picLocks noChangeAspect="1"/>
          </p:cNvPicPr>
          <p:nvPr/>
        </p:nvPicPr>
        <p:blipFill>
          <a:blip r:embed="rId4"/>
          <a:stretch>
            <a:fillRect/>
          </a:stretch>
        </p:blipFill>
        <p:spPr>
          <a:xfrm>
            <a:off x="447916" y="3588756"/>
            <a:ext cx="4272001" cy="3138818"/>
          </a:xfrm>
          <a:prstGeom prst="rect">
            <a:avLst/>
          </a:prstGeom>
        </p:spPr>
      </p:pic>
      <p:pic>
        <p:nvPicPr>
          <p:cNvPr id="14" name="Picture 13">
            <a:extLst>
              <a:ext uri="{FF2B5EF4-FFF2-40B4-BE49-F238E27FC236}">
                <a16:creationId xmlns:a16="http://schemas.microsoft.com/office/drawing/2014/main" id="{85F6EAA5-0C49-4D7D-8144-50FEC015CB23}"/>
              </a:ext>
            </a:extLst>
          </p:cNvPr>
          <p:cNvPicPr>
            <a:picLocks noChangeAspect="1"/>
          </p:cNvPicPr>
          <p:nvPr/>
        </p:nvPicPr>
        <p:blipFill>
          <a:blip r:embed="rId5"/>
          <a:stretch>
            <a:fillRect/>
          </a:stretch>
        </p:blipFill>
        <p:spPr>
          <a:xfrm>
            <a:off x="4856788" y="3603512"/>
            <a:ext cx="4410653" cy="3167382"/>
          </a:xfrm>
          <a:prstGeom prst="rect">
            <a:avLst/>
          </a:prstGeom>
        </p:spPr>
      </p:pic>
      <p:pic>
        <p:nvPicPr>
          <p:cNvPr id="15" name="Picture 14">
            <a:extLst>
              <a:ext uri="{FF2B5EF4-FFF2-40B4-BE49-F238E27FC236}">
                <a16:creationId xmlns:a16="http://schemas.microsoft.com/office/drawing/2014/main" id="{FBDE5D8F-ED9C-4BB9-91CD-55B88BA6451D}"/>
              </a:ext>
            </a:extLst>
          </p:cNvPr>
          <p:cNvPicPr>
            <a:picLocks noChangeAspect="1"/>
          </p:cNvPicPr>
          <p:nvPr/>
        </p:nvPicPr>
        <p:blipFill>
          <a:blip r:embed="rId6"/>
          <a:stretch>
            <a:fillRect/>
          </a:stretch>
        </p:blipFill>
        <p:spPr>
          <a:xfrm>
            <a:off x="5411468" y="340152"/>
            <a:ext cx="5474051" cy="2914336"/>
          </a:xfrm>
          <a:prstGeom prst="rect">
            <a:avLst/>
          </a:prstGeom>
        </p:spPr>
      </p:pic>
    </p:spTree>
    <p:extLst>
      <p:ext uri="{BB962C8B-B14F-4D97-AF65-F5344CB8AC3E}">
        <p14:creationId xmlns:p14="http://schemas.microsoft.com/office/powerpoint/2010/main" val="3848999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883C1DB9-CB02-4A53-9490-180471B77E69}"/>
              </a:ext>
            </a:extLst>
          </p:cNvPr>
          <p:cNvSpPr/>
          <p:nvPr/>
        </p:nvSpPr>
        <p:spPr>
          <a:xfrm>
            <a:off x="6447563" y="3024115"/>
            <a:ext cx="5103461" cy="3648622"/>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The Online Bookstore Inventory Management System enables efficient digital handling of bookstore operations, including inventory management, customer transactions, book categorization, and review collection. This database design enhances productivity, ensures accuracy, and simplifies the tracking of every component of the bookstore. Such systems are essential in modern e-commerce platforms to maintain consistency and provide a better user experience.</a:t>
            </a:r>
          </a:p>
          <a:p>
            <a:pPr algn="ctr"/>
            <a:endParaRPr lang="en-US" dirty="0"/>
          </a:p>
        </p:txBody>
      </p:sp>
      <p:sp>
        <p:nvSpPr>
          <p:cNvPr id="16" name="Rectangle 15">
            <a:extLst>
              <a:ext uri="{FF2B5EF4-FFF2-40B4-BE49-F238E27FC236}">
                <a16:creationId xmlns:a16="http://schemas.microsoft.com/office/drawing/2014/main" id="{EA4641F4-6B12-4B11-A0C5-B34095A6ADA1}"/>
              </a:ext>
            </a:extLst>
          </p:cNvPr>
          <p:cNvSpPr/>
          <p:nvPr/>
        </p:nvSpPr>
        <p:spPr>
          <a:xfrm>
            <a:off x="0" y="4370294"/>
            <a:ext cx="3980329" cy="24877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p:txBody>
          <a:bodyPr/>
          <a:lstStyle/>
          <a:p>
            <a:fld id="{48F63A3B-78C7-47BE-AE5E-E10140E04643}" type="slidenum">
              <a:rPr lang="en-US" smtClean="0"/>
              <a:pPr/>
              <a:t>23</a:t>
            </a:fld>
            <a:endParaRPr lang="en-US" dirty="0"/>
          </a:p>
        </p:txBody>
      </p:sp>
      <p:sp>
        <p:nvSpPr>
          <p:cNvPr id="5" name="Cloud 4">
            <a:extLst>
              <a:ext uri="{FF2B5EF4-FFF2-40B4-BE49-F238E27FC236}">
                <a16:creationId xmlns:a16="http://schemas.microsoft.com/office/drawing/2014/main" id="{A3E79236-E301-411D-B744-B59248B22DC2}"/>
              </a:ext>
            </a:extLst>
          </p:cNvPr>
          <p:cNvSpPr/>
          <p:nvPr/>
        </p:nvSpPr>
        <p:spPr>
          <a:xfrm rot="21078746">
            <a:off x="3733630" y="511500"/>
            <a:ext cx="4114800" cy="218778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2F3FC7A8-5CFF-4FFA-AB2D-CFDE7D07919F}"/>
              </a:ext>
            </a:extLst>
          </p:cNvPr>
          <p:cNvSpPr txBox="1"/>
          <p:nvPr/>
        </p:nvSpPr>
        <p:spPr>
          <a:xfrm rot="20704166">
            <a:off x="4322331" y="1213404"/>
            <a:ext cx="3230932" cy="1323439"/>
          </a:xfrm>
          <a:prstGeom prst="rect">
            <a:avLst/>
          </a:prstGeom>
          <a:noFill/>
        </p:spPr>
        <p:txBody>
          <a:bodyPr wrap="square" rtlCol="0">
            <a:spAutoFit/>
          </a:bodyPr>
          <a:lstStyle/>
          <a:p>
            <a:pPr algn="ctr"/>
            <a:r>
              <a:rPr lang="en-US" sz="4000" dirty="0">
                <a:ln w="0"/>
                <a:solidFill>
                  <a:schemeClr val="tx1"/>
                </a:solidFill>
                <a:effectLst>
                  <a:outerShdw blurRad="38100" dist="19050" dir="2700000" algn="tl" rotWithShape="0">
                    <a:schemeClr val="dk1">
                      <a:alpha val="40000"/>
                    </a:schemeClr>
                  </a:outerShdw>
                </a:effectLst>
              </a:rPr>
              <a:t>Conclusion</a:t>
            </a:r>
            <a:r>
              <a:rPr lang="en-US" sz="4000" dirty="0"/>
              <a:t>:</a:t>
            </a:r>
          </a:p>
          <a:p>
            <a:pPr algn="ctr"/>
            <a:endParaRPr lang="en-US" sz="4000" dirty="0"/>
          </a:p>
        </p:txBody>
      </p:sp>
      <p:pic>
        <p:nvPicPr>
          <p:cNvPr id="13" name="Picture 12">
            <a:extLst>
              <a:ext uri="{FF2B5EF4-FFF2-40B4-BE49-F238E27FC236}">
                <a16:creationId xmlns:a16="http://schemas.microsoft.com/office/drawing/2014/main" id="{72B195FD-0E9A-47AA-BB2F-1A62BA590678}"/>
              </a:ext>
            </a:extLst>
          </p:cNvPr>
          <p:cNvPicPr>
            <a:picLocks noChangeAspect="1"/>
          </p:cNvPicPr>
          <p:nvPr/>
        </p:nvPicPr>
        <p:blipFill>
          <a:blip r:embed="rId3"/>
          <a:stretch>
            <a:fillRect/>
          </a:stretch>
        </p:blipFill>
        <p:spPr>
          <a:xfrm>
            <a:off x="0" y="-1"/>
            <a:ext cx="3433841" cy="4370295"/>
          </a:xfrm>
          <a:prstGeom prst="rect">
            <a:avLst/>
          </a:prstGeom>
        </p:spPr>
      </p:pic>
      <p:pic>
        <p:nvPicPr>
          <p:cNvPr id="14" name="Picture 13">
            <a:extLst>
              <a:ext uri="{FF2B5EF4-FFF2-40B4-BE49-F238E27FC236}">
                <a16:creationId xmlns:a16="http://schemas.microsoft.com/office/drawing/2014/main" id="{5BBF1F6B-D3AB-43AA-BC46-2FD70B4C98DC}"/>
              </a:ext>
            </a:extLst>
          </p:cNvPr>
          <p:cNvPicPr>
            <a:picLocks noChangeAspect="1"/>
          </p:cNvPicPr>
          <p:nvPr/>
        </p:nvPicPr>
        <p:blipFill>
          <a:blip r:embed="rId4"/>
          <a:stretch>
            <a:fillRect/>
          </a:stretch>
        </p:blipFill>
        <p:spPr>
          <a:xfrm>
            <a:off x="8767483" y="213287"/>
            <a:ext cx="2973640" cy="2717437"/>
          </a:xfrm>
          <a:prstGeom prst="rect">
            <a:avLst/>
          </a:prstGeom>
        </p:spPr>
      </p:pic>
      <p:pic>
        <p:nvPicPr>
          <p:cNvPr id="19" name="Picture 18">
            <a:extLst>
              <a:ext uri="{FF2B5EF4-FFF2-40B4-BE49-F238E27FC236}">
                <a16:creationId xmlns:a16="http://schemas.microsoft.com/office/drawing/2014/main" id="{72CC788B-02C1-4422-BECB-9F220B189E6F}"/>
              </a:ext>
            </a:extLst>
          </p:cNvPr>
          <p:cNvPicPr>
            <a:picLocks noChangeAspect="1"/>
          </p:cNvPicPr>
          <p:nvPr/>
        </p:nvPicPr>
        <p:blipFill>
          <a:blip r:embed="rId5"/>
          <a:stretch>
            <a:fillRect/>
          </a:stretch>
        </p:blipFill>
        <p:spPr>
          <a:xfrm>
            <a:off x="3733800" y="3559242"/>
            <a:ext cx="2413804" cy="2984098"/>
          </a:xfrm>
          <a:prstGeom prst="rect">
            <a:avLst/>
          </a:prstGeom>
        </p:spPr>
      </p:pic>
      <p:pic>
        <p:nvPicPr>
          <p:cNvPr id="21" name="Picture 20">
            <a:extLst>
              <a:ext uri="{FF2B5EF4-FFF2-40B4-BE49-F238E27FC236}">
                <a16:creationId xmlns:a16="http://schemas.microsoft.com/office/drawing/2014/main" id="{043E0B21-E95F-4E3F-BAAC-EEC28E4B8410}"/>
              </a:ext>
            </a:extLst>
          </p:cNvPr>
          <p:cNvPicPr>
            <a:picLocks noChangeAspect="1"/>
          </p:cNvPicPr>
          <p:nvPr/>
        </p:nvPicPr>
        <p:blipFill>
          <a:blip r:embed="rId6"/>
          <a:stretch>
            <a:fillRect/>
          </a:stretch>
        </p:blipFill>
        <p:spPr>
          <a:xfrm rot="18987659">
            <a:off x="2061895" y="4952437"/>
            <a:ext cx="1667537" cy="1667537"/>
          </a:xfrm>
          <a:prstGeom prst="rect">
            <a:avLst/>
          </a:prstGeom>
        </p:spPr>
      </p:pic>
      <p:pic>
        <p:nvPicPr>
          <p:cNvPr id="23" name="Picture 22">
            <a:extLst>
              <a:ext uri="{FF2B5EF4-FFF2-40B4-BE49-F238E27FC236}">
                <a16:creationId xmlns:a16="http://schemas.microsoft.com/office/drawing/2014/main" id="{6992FED5-AF48-4267-9266-396BF9579B57}"/>
              </a:ext>
            </a:extLst>
          </p:cNvPr>
          <p:cNvPicPr>
            <a:picLocks noChangeAspect="1"/>
          </p:cNvPicPr>
          <p:nvPr/>
        </p:nvPicPr>
        <p:blipFill>
          <a:blip r:embed="rId7"/>
          <a:stretch>
            <a:fillRect/>
          </a:stretch>
        </p:blipFill>
        <p:spPr>
          <a:xfrm>
            <a:off x="428785" y="4607463"/>
            <a:ext cx="1531050" cy="2156408"/>
          </a:xfrm>
          <a:prstGeom prst="rect">
            <a:avLst/>
          </a:prstGeom>
        </p:spPr>
      </p:pic>
    </p:spTree>
    <p:extLst>
      <p:ext uri="{BB962C8B-B14F-4D97-AF65-F5344CB8AC3E}">
        <p14:creationId xmlns:p14="http://schemas.microsoft.com/office/powerpoint/2010/main" val="1131718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5B1205-70BC-4577-A80F-AE93B3DCA081}"/>
              </a:ext>
            </a:extLst>
          </p:cNvPr>
          <p:cNvPicPr>
            <a:picLocks noChangeAspect="1"/>
          </p:cNvPicPr>
          <p:nvPr/>
        </p:nvPicPr>
        <p:blipFill>
          <a:blip r:embed="rId3"/>
          <a:stretch>
            <a:fillRect/>
          </a:stretch>
        </p:blipFill>
        <p:spPr>
          <a:xfrm>
            <a:off x="5424803" y="0"/>
            <a:ext cx="6201911" cy="7328647"/>
          </a:xfrm>
          <a:prstGeom prst="rect">
            <a:avLst/>
          </a:prstGeom>
        </p:spPr>
      </p:pic>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p:txBody>
          <a:bodyPr/>
          <a:lstStyle/>
          <a:p>
            <a:fld id="{48F63A3B-78C7-47BE-AE5E-E10140E04643}" type="slidenum">
              <a:rPr lang="en-US" smtClean="0"/>
              <a:pPr/>
              <a:t>24</a:t>
            </a:fld>
            <a:endParaRPr lang="en-US" dirty="0"/>
          </a:p>
        </p:txBody>
      </p:sp>
      <p:sp>
        <p:nvSpPr>
          <p:cNvPr id="11" name="Cloud 10">
            <a:extLst>
              <a:ext uri="{FF2B5EF4-FFF2-40B4-BE49-F238E27FC236}">
                <a16:creationId xmlns:a16="http://schemas.microsoft.com/office/drawing/2014/main" id="{94414F39-9558-4808-A96D-AFA6FD65E7A2}"/>
              </a:ext>
            </a:extLst>
          </p:cNvPr>
          <p:cNvSpPr/>
          <p:nvPr/>
        </p:nvSpPr>
        <p:spPr>
          <a:xfrm>
            <a:off x="444971" y="207028"/>
            <a:ext cx="5212757" cy="26894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t>Thank You</a:t>
            </a:r>
          </a:p>
        </p:txBody>
      </p:sp>
      <p:pic>
        <p:nvPicPr>
          <p:cNvPr id="13" name="Picture 12">
            <a:extLst>
              <a:ext uri="{FF2B5EF4-FFF2-40B4-BE49-F238E27FC236}">
                <a16:creationId xmlns:a16="http://schemas.microsoft.com/office/drawing/2014/main" id="{8E73D1C7-75CD-487B-B503-A7D4124F5E83}"/>
              </a:ext>
            </a:extLst>
          </p:cNvPr>
          <p:cNvPicPr>
            <a:picLocks noChangeAspect="1"/>
          </p:cNvPicPr>
          <p:nvPr/>
        </p:nvPicPr>
        <p:blipFill>
          <a:blip r:embed="rId4"/>
          <a:stretch>
            <a:fillRect/>
          </a:stretch>
        </p:blipFill>
        <p:spPr>
          <a:xfrm>
            <a:off x="2360486" y="3961561"/>
            <a:ext cx="3674104" cy="3063408"/>
          </a:xfrm>
          <a:prstGeom prst="rect">
            <a:avLst/>
          </a:prstGeom>
        </p:spPr>
      </p:pic>
      <p:sp>
        <p:nvSpPr>
          <p:cNvPr id="18" name="Rectangle 17">
            <a:extLst>
              <a:ext uri="{FF2B5EF4-FFF2-40B4-BE49-F238E27FC236}">
                <a16:creationId xmlns:a16="http://schemas.microsoft.com/office/drawing/2014/main" id="{8A3D84A1-452F-4ECB-B05D-6A7C89A833EB}"/>
              </a:ext>
            </a:extLst>
          </p:cNvPr>
          <p:cNvSpPr/>
          <p:nvPr/>
        </p:nvSpPr>
        <p:spPr>
          <a:xfrm>
            <a:off x="11626714" y="0"/>
            <a:ext cx="56528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AE03BE4-9D8B-4DEC-BC37-2D9BA2DF0AF5}"/>
              </a:ext>
            </a:extLst>
          </p:cNvPr>
          <p:cNvPicPr>
            <a:picLocks noChangeAspect="1"/>
          </p:cNvPicPr>
          <p:nvPr/>
        </p:nvPicPr>
        <p:blipFill>
          <a:blip r:embed="rId5"/>
          <a:stretch>
            <a:fillRect/>
          </a:stretch>
        </p:blipFill>
        <p:spPr>
          <a:xfrm>
            <a:off x="10361558" y="4180285"/>
            <a:ext cx="1700454" cy="2137443"/>
          </a:xfrm>
          <a:prstGeom prst="rect">
            <a:avLst/>
          </a:prstGeom>
        </p:spPr>
      </p:pic>
      <p:pic>
        <p:nvPicPr>
          <p:cNvPr id="12" name="Picture 11">
            <a:extLst>
              <a:ext uri="{FF2B5EF4-FFF2-40B4-BE49-F238E27FC236}">
                <a16:creationId xmlns:a16="http://schemas.microsoft.com/office/drawing/2014/main" id="{91D05BBC-74D4-4CB4-BB96-422EAA0F3997}"/>
              </a:ext>
            </a:extLst>
          </p:cNvPr>
          <p:cNvPicPr>
            <a:picLocks noChangeAspect="1"/>
          </p:cNvPicPr>
          <p:nvPr/>
        </p:nvPicPr>
        <p:blipFill>
          <a:blip r:embed="rId6"/>
          <a:stretch>
            <a:fillRect/>
          </a:stretch>
        </p:blipFill>
        <p:spPr>
          <a:xfrm>
            <a:off x="162488" y="3711668"/>
            <a:ext cx="2277822" cy="3016063"/>
          </a:xfrm>
          <a:prstGeom prst="rect">
            <a:avLst/>
          </a:prstGeom>
        </p:spPr>
      </p:pic>
    </p:spTree>
    <p:extLst>
      <p:ext uri="{BB962C8B-B14F-4D97-AF65-F5344CB8AC3E}">
        <p14:creationId xmlns:p14="http://schemas.microsoft.com/office/powerpoint/2010/main" val="2468595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F864F0-A839-4505-BCB0-5EC48D343C21}"/>
              </a:ext>
            </a:extLst>
          </p:cNvPr>
          <p:cNvPicPr>
            <a:picLocks noChangeAspect="1"/>
          </p:cNvPicPr>
          <p:nvPr/>
        </p:nvPicPr>
        <p:blipFill>
          <a:blip r:embed="rId3"/>
          <a:stretch>
            <a:fillRect/>
          </a:stretch>
        </p:blipFill>
        <p:spPr>
          <a:xfrm>
            <a:off x="7785848" y="0"/>
            <a:ext cx="4406152" cy="2921011"/>
          </a:xfrm>
          <a:prstGeom prst="rect">
            <a:avLst/>
          </a:prstGeom>
        </p:spPr>
      </p:pic>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914400" y="3167634"/>
            <a:ext cx="9628094" cy="3139037"/>
          </a:xfrm>
        </p:spPr>
        <p:txBody>
          <a:bodyPr>
            <a:normAutofit/>
          </a:bodyPr>
          <a:lstStyle/>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p:txBody>
          <a:bodyPr/>
          <a:lstStyle/>
          <a:p>
            <a:fld id="{48F63A3B-78C7-47BE-AE5E-E10140E04643}" type="slidenum">
              <a:rPr lang="en-US" smtClean="0"/>
              <a:pPr/>
              <a:t>3</a:t>
            </a:fld>
            <a:endParaRPr lang="en-US" dirty="0"/>
          </a:p>
        </p:txBody>
      </p:sp>
      <p:pic>
        <p:nvPicPr>
          <p:cNvPr id="13" name="Picture 12">
            <a:extLst>
              <a:ext uri="{FF2B5EF4-FFF2-40B4-BE49-F238E27FC236}">
                <a16:creationId xmlns:a16="http://schemas.microsoft.com/office/drawing/2014/main" id="{53AE9F0F-3294-41D3-B391-8FCD8DA219D4}"/>
              </a:ext>
            </a:extLst>
          </p:cNvPr>
          <p:cNvPicPr>
            <a:picLocks noChangeAspect="1"/>
          </p:cNvPicPr>
          <p:nvPr/>
        </p:nvPicPr>
        <p:blipFill>
          <a:blip r:embed="rId4"/>
          <a:stretch>
            <a:fillRect/>
          </a:stretch>
        </p:blipFill>
        <p:spPr>
          <a:xfrm>
            <a:off x="4327655" y="1627614"/>
            <a:ext cx="1266982" cy="1368341"/>
          </a:xfrm>
          <a:prstGeom prst="rect">
            <a:avLst/>
          </a:prstGeom>
        </p:spPr>
      </p:pic>
      <p:sp>
        <p:nvSpPr>
          <p:cNvPr id="8" name="Rectangle: Rounded Corners 7">
            <a:extLst>
              <a:ext uri="{FF2B5EF4-FFF2-40B4-BE49-F238E27FC236}">
                <a16:creationId xmlns:a16="http://schemas.microsoft.com/office/drawing/2014/main" id="{5409A107-AC32-4B1F-8895-843A3AF4873B}"/>
              </a:ext>
            </a:extLst>
          </p:cNvPr>
          <p:cNvSpPr/>
          <p:nvPr/>
        </p:nvSpPr>
        <p:spPr>
          <a:xfrm>
            <a:off x="0" y="2837330"/>
            <a:ext cx="12192000" cy="4061011"/>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q"/>
            </a:pPr>
            <a:r>
              <a:rPr lang="en-US" sz="1800" dirty="0">
                <a:ln w="0"/>
                <a:solidFill>
                  <a:schemeClr val="tx1"/>
                </a:solidFill>
                <a:latin typeface="Times New Roman" panose="02020603050405020304" pitchFamily="18" charset="0"/>
                <a:cs typeface="Times New Roman" panose="02020603050405020304" pitchFamily="18" charset="0"/>
              </a:rPr>
              <a:t>The project is built to digitally manage and organize an online bookstore.</a:t>
            </a:r>
          </a:p>
          <a:p>
            <a:pPr marL="342900" indent="-342900">
              <a:buFont typeface="Wingdings" panose="05000000000000000000" pitchFamily="2" charset="2"/>
              <a:buChar char="q"/>
            </a:pPr>
            <a:r>
              <a:rPr lang="en-US" sz="1800" dirty="0">
                <a:ln w="0"/>
                <a:solidFill>
                  <a:schemeClr val="tx1"/>
                </a:solidFill>
                <a:latin typeface="Times New Roman" panose="02020603050405020304" pitchFamily="18" charset="0"/>
                <a:cs typeface="Times New Roman" panose="02020603050405020304" pitchFamily="18" charset="0"/>
              </a:rPr>
              <a:t>It includes 7 main tables: Admins, Categories, Books, Customers, Orders, </a:t>
            </a:r>
            <a:r>
              <a:rPr lang="en-US" sz="1800" dirty="0" err="1">
                <a:ln w="0"/>
                <a:solidFill>
                  <a:schemeClr val="tx1"/>
                </a:solidFill>
                <a:latin typeface="Times New Roman" panose="02020603050405020304" pitchFamily="18" charset="0"/>
                <a:cs typeface="Times New Roman" panose="02020603050405020304" pitchFamily="18" charset="0"/>
              </a:rPr>
              <a:t>Order_Items</a:t>
            </a:r>
            <a:r>
              <a:rPr lang="en-US" sz="1800" dirty="0">
                <a:ln w="0"/>
                <a:solidFill>
                  <a:schemeClr val="tx1"/>
                </a:solidFill>
                <a:latin typeface="Times New Roman" panose="02020603050405020304" pitchFamily="18" charset="0"/>
                <a:cs typeface="Times New Roman" panose="02020603050405020304" pitchFamily="18" charset="0"/>
              </a:rPr>
              <a:t>, and Reviews.</a:t>
            </a:r>
          </a:p>
          <a:p>
            <a:pPr marL="342900" indent="-342900">
              <a:buFont typeface="Wingdings" panose="05000000000000000000" pitchFamily="2" charset="2"/>
              <a:buChar char="q"/>
            </a:pPr>
            <a:r>
              <a:rPr lang="en-US" sz="1800" dirty="0">
                <a:ln w="0"/>
                <a:solidFill>
                  <a:schemeClr val="tx1"/>
                </a:solidFill>
                <a:latin typeface="Times New Roman" panose="02020603050405020304" pitchFamily="18" charset="0"/>
                <a:cs typeface="Times New Roman" panose="02020603050405020304" pitchFamily="18" charset="0"/>
              </a:rPr>
              <a:t>Each table handles specific tasks such as book records, </a:t>
            </a:r>
            <a:r>
              <a:rPr lang="en-US" dirty="0">
                <a:ln w="0"/>
                <a:solidFill>
                  <a:schemeClr val="tx1"/>
                </a:solidFill>
                <a:latin typeface="Times New Roman" panose="02020603050405020304" pitchFamily="18" charset="0"/>
                <a:cs typeface="Times New Roman" panose="02020603050405020304" pitchFamily="18" charset="0"/>
              </a:rPr>
              <a:t>customer</a:t>
            </a:r>
            <a:r>
              <a:rPr lang="en-US" sz="1800" dirty="0">
                <a:ln w="0"/>
                <a:solidFill>
                  <a:schemeClr val="tx1"/>
                </a:solidFill>
                <a:latin typeface="Times New Roman" panose="02020603050405020304" pitchFamily="18" charset="0"/>
                <a:cs typeface="Times New Roman" panose="02020603050405020304" pitchFamily="18" charset="0"/>
              </a:rPr>
              <a:t> data, orders, and feedback.</a:t>
            </a:r>
          </a:p>
          <a:p>
            <a:pPr marL="171450" indent="-171450">
              <a:buFont typeface="Wingdings" panose="05000000000000000000" pitchFamily="2" charset="2"/>
              <a:buChar char="q"/>
            </a:pPr>
            <a:r>
              <a:rPr lang="en-US" sz="1800" dirty="0">
                <a:ln w="0"/>
                <a:solidFill>
                  <a:schemeClr val="tx1"/>
                </a:solidFill>
                <a:latin typeface="Times New Roman" panose="02020603050405020304" pitchFamily="18" charset="0"/>
                <a:cs typeface="Times New Roman" panose="02020603050405020304" pitchFamily="18" charset="0"/>
              </a:rPr>
              <a:t>  The system ensures:</a:t>
            </a:r>
          </a:p>
          <a:p>
            <a:pPr marL="171450" indent="-171450">
              <a:buFont typeface="Arial" panose="020B0604020202020204" pitchFamily="34" charset="0"/>
              <a:buChar char="•"/>
            </a:pPr>
            <a:r>
              <a:rPr lang="en-US" sz="1800" dirty="0">
                <a:ln w="0"/>
                <a:solidFill>
                  <a:schemeClr val="tx1"/>
                </a:solidFill>
                <a:latin typeface="Times New Roman" panose="02020603050405020304" pitchFamily="18" charset="0"/>
                <a:cs typeface="Times New Roman" panose="02020603050405020304" pitchFamily="18" charset="0"/>
              </a:rPr>
              <a:t>	Efficient book and stock management</a:t>
            </a:r>
          </a:p>
          <a:p>
            <a:pPr marL="171450" indent="-171450">
              <a:buFont typeface="Arial" panose="020B0604020202020204" pitchFamily="34" charset="0"/>
              <a:buChar char="•"/>
            </a:pPr>
            <a:r>
              <a:rPr lang="en-US" sz="1800" dirty="0">
                <a:ln w="0"/>
                <a:solidFill>
                  <a:schemeClr val="tx1"/>
                </a:solidFill>
                <a:latin typeface="Times New Roman" panose="02020603050405020304" pitchFamily="18" charset="0"/>
                <a:cs typeface="Times New Roman" panose="02020603050405020304" pitchFamily="18" charset="0"/>
              </a:rPr>
              <a:t>	Order processing and customer tracking</a:t>
            </a:r>
          </a:p>
          <a:p>
            <a:pPr marL="171450" indent="-171450">
              <a:buFont typeface="Arial" panose="020B0604020202020204" pitchFamily="34" charset="0"/>
              <a:buChar char="•"/>
            </a:pPr>
            <a:r>
              <a:rPr lang="en-US" sz="1800" dirty="0">
                <a:ln w="0"/>
                <a:solidFill>
                  <a:schemeClr val="tx1"/>
                </a:solidFill>
                <a:latin typeface="Times New Roman" panose="02020603050405020304" pitchFamily="18" charset="0"/>
                <a:cs typeface="Times New Roman" panose="02020603050405020304" pitchFamily="18" charset="0"/>
              </a:rPr>
              <a:t>	Categorization of books</a:t>
            </a:r>
          </a:p>
          <a:p>
            <a:pPr marL="171450" indent="-171450">
              <a:buFont typeface="Arial" panose="020B0604020202020204" pitchFamily="34" charset="0"/>
              <a:buChar char="•"/>
            </a:pPr>
            <a:r>
              <a:rPr lang="en-US" sz="1800" dirty="0">
                <a:ln w="0"/>
                <a:solidFill>
                  <a:schemeClr val="tx1"/>
                </a:solidFill>
                <a:latin typeface="Times New Roman" panose="02020603050405020304" pitchFamily="18" charset="0"/>
                <a:cs typeface="Times New Roman" panose="02020603050405020304" pitchFamily="18" charset="0"/>
              </a:rPr>
              <a:t>	Admin activity tracking</a:t>
            </a:r>
          </a:p>
          <a:p>
            <a:pPr marL="171450" indent="-171450">
              <a:buFont typeface="Wingdings" panose="05000000000000000000" pitchFamily="2" charset="2"/>
              <a:buChar char="q"/>
            </a:pPr>
            <a:r>
              <a:rPr lang="en-US" sz="1800" dirty="0">
                <a:ln w="0"/>
                <a:solidFill>
                  <a:schemeClr val="tx1"/>
                </a:solidFill>
                <a:latin typeface="Times New Roman" panose="02020603050405020304" pitchFamily="18" charset="0"/>
                <a:cs typeface="Times New Roman" panose="02020603050405020304" pitchFamily="18" charset="0"/>
              </a:rPr>
              <a:t>  A relational database design is used to maintain data consistency and integrity.</a:t>
            </a:r>
          </a:p>
          <a:p>
            <a:pPr algn="ctr"/>
            <a:endParaRPr lang="en-US" dirty="0">
              <a:ln w="0"/>
              <a:solidFill>
                <a:schemeClr val="tx1"/>
              </a:solidFill>
            </a:endParaRPr>
          </a:p>
        </p:txBody>
      </p:sp>
      <p:pic>
        <p:nvPicPr>
          <p:cNvPr id="15" name="Picture 14">
            <a:extLst>
              <a:ext uri="{FF2B5EF4-FFF2-40B4-BE49-F238E27FC236}">
                <a16:creationId xmlns:a16="http://schemas.microsoft.com/office/drawing/2014/main" id="{D130D913-6003-40CD-9CFB-4D5BA0531C76}"/>
              </a:ext>
            </a:extLst>
          </p:cNvPr>
          <p:cNvPicPr>
            <a:picLocks noChangeAspect="1"/>
          </p:cNvPicPr>
          <p:nvPr/>
        </p:nvPicPr>
        <p:blipFill>
          <a:blip r:embed="rId5"/>
          <a:stretch>
            <a:fillRect/>
          </a:stretch>
        </p:blipFill>
        <p:spPr>
          <a:xfrm>
            <a:off x="9654988" y="4320988"/>
            <a:ext cx="2537012" cy="2537012"/>
          </a:xfrm>
          <a:prstGeom prst="rect">
            <a:avLst/>
          </a:prstGeom>
        </p:spPr>
      </p:pic>
      <p:sp>
        <p:nvSpPr>
          <p:cNvPr id="9" name="Cloud 8">
            <a:extLst>
              <a:ext uri="{FF2B5EF4-FFF2-40B4-BE49-F238E27FC236}">
                <a16:creationId xmlns:a16="http://schemas.microsoft.com/office/drawing/2014/main" id="{611D56C0-3076-4D4D-BF8B-FFF5FF751001}"/>
              </a:ext>
            </a:extLst>
          </p:cNvPr>
          <p:cNvSpPr/>
          <p:nvPr/>
        </p:nvSpPr>
        <p:spPr>
          <a:xfrm rot="21259338">
            <a:off x="18437" y="199276"/>
            <a:ext cx="4840941" cy="229736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Introduction</a:t>
            </a:r>
            <a:endParaRPr lang="en-US" sz="4000" b="1" dirty="0"/>
          </a:p>
        </p:txBody>
      </p:sp>
    </p:spTree>
    <p:extLst>
      <p:ext uri="{BB962C8B-B14F-4D97-AF65-F5344CB8AC3E}">
        <p14:creationId xmlns:p14="http://schemas.microsoft.com/office/powerpoint/2010/main" val="391321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A2730F-2381-480D-93E7-A1B95C010F65}"/>
              </a:ext>
            </a:extLst>
          </p:cNvPr>
          <p:cNvSpPr/>
          <p:nvPr/>
        </p:nvSpPr>
        <p:spPr>
          <a:xfrm>
            <a:off x="0" y="2460812"/>
            <a:ext cx="7045023" cy="4518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6B74A5F9-62FB-4B4C-857B-748E0BD649DA}"/>
              </a:ext>
            </a:extLst>
          </p:cNvPr>
          <p:cNvPicPr>
            <a:picLocks noChangeAspect="1"/>
          </p:cNvPicPr>
          <p:nvPr/>
        </p:nvPicPr>
        <p:blipFill>
          <a:blip r:embed="rId3"/>
          <a:stretch>
            <a:fillRect/>
          </a:stretch>
        </p:blipFill>
        <p:spPr>
          <a:xfrm>
            <a:off x="0" y="2133040"/>
            <a:ext cx="2143125" cy="2143125"/>
          </a:xfrm>
          <a:prstGeom prst="rect">
            <a:avLst/>
          </a:prstGeom>
        </p:spPr>
      </p:pic>
      <p:pic>
        <p:nvPicPr>
          <p:cNvPr id="8" name="Picture 7">
            <a:extLst>
              <a:ext uri="{FF2B5EF4-FFF2-40B4-BE49-F238E27FC236}">
                <a16:creationId xmlns:a16="http://schemas.microsoft.com/office/drawing/2014/main" id="{79B7C9B6-1F16-4E33-BEEE-2A5EA1272D65}"/>
              </a:ext>
            </a:extLst>
          </p:cNvPr>
          <p:cNvPicPr>
            <a:picLocks noChangeAspect="1"/>
          </p:cNvPicPr>
          <p:nvPr/>
        </p:nvPicPr>
        <p:blipFill>
          <a:blip r:embed="rId4"/>
          <a:stretch>
            <a:fillRect/>
          </a:stretch>
        </p:blipFill>
        <p:spPr>
          <a:xfrm>
            <a:off x="-221604" y="4276165"/>
            <a:ext cx="4311102" cy="2702859"/>
          </a:xfrm>
          <a:prstGeom prst="rect">
            <a:avLst/>
          </a:prstGeom>
        </p:spPr>
      </p:pic>
      <p:pic>
        <p:nvPicPr>
          <p:cNvPr id="10" name="Picture 9">
            <a:extLst>
              <a:ext uri="{FF2B5EF4-FFF2-40B4-BE49-F238E27FC236}">
                <a16:creationId xmlns:a16="http://schemas.microsoft.com/office/drawing/2014/main" id="{4BB69AD8-C1CA-40A1-8745-48E540CA2687}"/>
              </a:ext>
            </a:extLst>
          </p:cNvPr>
          <p:cNvPicPr>
            <a:picLocks noChangeAspect="1"/>
          </p:cNvPicPr>
          <p:nvPr/>
        </p:nvPicPr>
        <p:blipFill>
          <a:blip r:embed="rId5"/>
          <a:stretch>
            <a:fillRect/>
          </a:stretch>
        </p:blipFill>
        <p:spPr>
          <a:xfrm>
            <a:off x="3744666" y="4169199"/>
            <a:ext cx="2062103" cy="2688801"/>
          </a:xfrm>
          <a:prstGeom prst="rect">
            <a:avLst/>
          </a:prstGeom>
        </p:spPr>
      </p:pic>
      <p:pic>
        <p:nvPicPr>
          <p:cNvPr id="6" name="Picture 5">
            <a:extLst>
              <a:ext uri="{FF2B5EF4-FFF2-40B4-BE49-F238E27FC236}">
                <a16:creationId xmlns:a16="http://schemas.microsoft.com/office/drawing/2014/main" id="{E1336661-650A-4CF3-9C06-BDE3DB5A721E}"/>
              </a:ext>
            </a:extLst>
          </p:cNvPr>
          <p:cNvPicPr>
            <a:picLocks noChangeAspect="1"/>
          </p:cNvPicPr>
          <p:nvPr/>
        </p:nvPicPr>
        <p:blipFill>
          <a:blip r:embed="rId6"/>
          <a:stretch>
            <a:fillRect/>
          </a:stretch>
        </p:blipFill>
        <p:spPr>
          <a:xfrm>
            <a:off x="7045023" y="3429000"/>
            <a:ext cx="5146978" cy="3429000"/>
          </a:xfrm>
          <a:prstGeom prst="rect">
            <a:avLst/>
          </a:prstGeom>
        </p:spPr>
      </p:pic>
      <p:sp>
        <p:nvSpPr>
          <p:cNvPr id="3" name="Cloud 2">
            <a:extLst>
              <a:ext uri="{FF2B5EF4-FFF2-40B4-BE49-F238E27FC236}">
                <a16:creationId xmlns:a16="http://schemas.microsoft.com/office/drawing/2014/main" id="{3D1A6933-8790-4C61-82C7-B1D592729A6B}"/>
              </a:ext>
            </a:extLst>
          </p:cNvPr>
          <p:cNvSpPr/>
          <p:nvPr/>
        </p:nvSpPr>
        <p:spPr>
          <a:xfrm rot="21208148">
            <a:off x="1872177" y="191366"/>
            <a:ext cx="7869182" cy="421111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rPr>
              <a:t>Entities and Their Attributes:</a:t>
            </a:r>
          </a:p>
        </p:txBody>
      </p:sp>
    </p:spTree>
    <p:extLst>
      <p:ext uri="{BB962C8B-B14F-4D97-AF65-F5344CB8AC3E}">
        <p14:creationId xmlns:p14="http://schemas.microsoft.com/office/powerpoint/2010/main" val="2906491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43295D0-01F5-42D9-88A4-B9B513ECF051}"/>
              </a:ext>
            </a:extLst>
          </p:cNvPr>
          <p:cNvSpPr/>
          <p:nvPr/>
        </p:nvSpPr>
        <p:spPr>
          <a:xfrm>
            <a:off x="-215153" y="-40341"/>
            <a:ext cx="12505765" cy="77320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F013406C-6BAB-4806-B3A1-E85ABF0124AF}"/>
              </a:ext>
            </a:extLst>
          </p:cNvPr>
          <p:cNvPicPr>
            <a:picLocks noChangeAspect="1"/>
          </p:cNvPicPr>
          <p:nvPr/>
        </p:nvPicPr>
        <p:blipFill>
          <a:blip r:embed="rId3"/>
          <a:stretch>
            <a:fillRect/>
          </a:stretch>
        </p:blipFill>
        <p:spPr>
          <a:xfrm>
            <a:off x="313129" y="5099991"/>
            <a:ext cx="4512047" cy="1758009"/>
          </a:xfrm>
          <a:prstGeom prst="rect">
            <a:avLst/>
          </a:prstGeom>
        </p:spPr>
      </p:pic>
      <p:sp>
        <p:nvSpPr>
          <p:cNvPr id="27" name="Rectangle 26">
            <a:extLst>
              <a:ext uri="{FF2B5EF4-FFF2-40B4-BE49-F238E27FC236}">
                <a16:creationId xmlns:a16="http://schemas.microsoft.com/office/drawing/2014/main" id="{EE2A9BAE-288D-4C7A-8C38-20D071123322}"/>
              </a:ext>
            </a:extLst>
          </p:cNvPr>
          <p:cNvSpPr/>
          <p:nvPr/>
        </p:nvSpPr>
        <p:spPr>
          <a:xfrm>
            <a:off x="6060777" y="2841503"/>
            <a:ext cx="5992906" cy="404435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ln w="0"/>
              <a:solidFill>
                <a:schemeClr val="tx1"/>
              </a:solidFill>
            </a:endParaRPr>
          </a:p>
          <a:p>
            <a:r>
              <a:rPr lang="en-US" dirty="0">
                <a:ln w="0"/>
                <a:solidFill>
                  <a:schemeClr val="tx1"/>
                </a:solidFill>
              </a:rPr>
              <a:t>5. Orders</a:t>
            </a:r>
          </a:p>
          <a:p>
            <a:r>
              <a:rPr lang="en-US" dirty="0">
                <a:ln w="0"/>
                <a:solidFill>
                  <a:schemeClr val="tx1"/>
                </a:solidFill>
              </a:rPr>
              <a:t>	</a:t>
            </a:r>
            <a:r>
              <a:rPr lang="en-US" sz="1400" dirty="0" err="1">
                <a:ln w="0"/>
                <a:solidFill>
                  <a:schemeClr val="tx1"/>
                </a:solidFill>
              </a:rPr>
              <a:t>Order_id</a:t>
            </a:r>
            <a:r>
              <a:rPr lang="en-US" sz="1400" dirty="0">
                <a:ln w="0"/>
                <a:solidFill>
                  <a:schemeClr val="tx1"/>
                </a:solidFill>
              </a:rPr>
              <a:t>, </a:t>
            </a:r>
            <a:r>
              <a:rPr lang="en-US" sz="1400" dirty="0" err="1">
                <a:ln w="0"/>
                <a:solidFill>
                  <a:schemeClr val="tx1"/>
                </a:solidFill>
              </a:rPr>
              <a:t>Customer_id</a:t>
            </a:r>
            <a:r>
              <a:rPr lang="en-US" sz="1400" dirty="0">
                <a:ln w="0"/>
                <a:solidFill>
                  <a:schemeClr val="tx1"/>
                </a:solidFill>
              </a:rPr>
              <a:t>, </a:t>
            </a:r>
            <a:r>
              <a:rPr lang="en-US" sz="1400" dirty="0" err="1">
                <a:ln w="0"/>
                <a:solidFill>
                  <a:schemeClr val="tx1"/>
                </a:solidFill>
              </a:rPr>
              <a:t>Order_date</a:t>
            </a:r>
            <a:r>
              <a:rPr lang="en-US" sz="1400" dirty="0">
                <a:ln w="0"/>
                <a:solidFill>
                  <a:schemeClr val="tx1"/>
                </a:solidFill>
              </a:rPr>
              <a:t>, </a:t>
            </a:r>
            <a:r>
              <a:rPr lang="en-US" sz="1400" dirty="0" err="1">
                <a:ln w="0"/>
                <a:solidFill>
                  <a:schemeClr val="tx1"/>
                </a:solidFill>
              </a:rPr>
              <a:t>Total_amount</a:t>
            </a:r>
            <a:r>
              <a:rPr lang="en-US" sz="1400" dirty="0">
                <a:ln w="0"/>
                <a:solidFill>
                  <a:schemeClr val="tx1"/>
                </a:solidFill>
              </a:rPr>
              <a:t>, 	</a:t>
            </a:r>
            <a:r>
              <a:rPr lang="en-US" sz="1400" dirty="0" err="1">
                <a:ln w="0"/>
                <a:solidFill>
                  <a:schemeClr val="tx1"/>
                </a:solidFill>
              </a:rPr>
              <a:t>Payment_status</a:t>
            </a:r>
            <a:r>
              <a:rPr lang="en-US" sz="1400" dirty="0">
                <a:ln w="0"/>
                <a:solidFill>
                  <a:schemeClr val="tx1"/>
                </a:solidFill>
              </a:rPr>
              <a:t>, </a:t>
            </a:r>
            <a:r>
              <a:rPr lang="en-US" sz="1400" dirty="0" err="1">
                <a:ln w="0"/>
                <a:solidFill>
                  <a:schemeClr val="tx1"/>
                </a:solidFill>
              </a:rPr>
              <a:t>Delivery_status</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Primary Key: </a:t>
            </a:r>
            <a:r>
              <a:rPr lang="en-US" sz="1400" dirty="0" err="1">
                <a:ln w="0"/>
                <a:solidFill>
                  <a:schemeClr val="tx1"/>
                </a:solidFill>
              </a:rPr>
              <a:t>Order_id</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Foreign Key: </a:t>
            </a:r>
            <a:r>
              <a:rPr lang="en-US" sz="1400" dirty="0" err="1">
                <a:ln w="0"/>
                <a:solidFill>
                  <a:schemeClr val="tx1"/>
                </a:solidFill>
              </a:rPr>
              <a:t>Customer_id</a:t>
            </a:r>
            <a:r>
              <a:rPr lang="en-US" sz="1400" dirty="0">
                <a:ln w="0"/>
                <a:solidFill>
                  <a:schemeClr val="tx1"/>
                </a:solidFill>
              </a:rPr>
              <a:t> → Customers(</a:t>
            </a:r>
            <a:r>
              <a:rPr lang="en-US" sz="1400" dirty="0" err="1">
                <a:ln w="0"/>
                <a:solidFill>
                  <a:schemeClr val="tx1"/>
                </a:solidFill>
              </a:rPr>
              <a:t>Customer_id</a:t>
            </a:r>
            <a:r>
              <a:rPr lang="en-US" sz="1400" dirty="0">
                <a:ln w="0"/>
                <a:solidFill>
                  <a:schemeClr val="tx1"/>
                </a:solidFill>
              </a:rPr>
              <a:t>)</a:t>
            </a:r>
          </a:p>
          <a:p>
            <a:r>
              <a:rPr lang="en-US" dirty="0">
                <a:ln w="0"/>
                <a:solidFill>
                  <a:schemeClr val="tx1"/>
                </a:solidFill>
              </a:rPr>
              <a:t>6. </a:t>
            </a:r>
            <a:r>
              <a:rPr lang="en-US" dirty="0" err="1">
                <a:ln w="0"/>
                <a:solidFill>
                  <a:schemeClr val="tx1"/>
                </a:solidFill>
              </a:rPr>
              <a:t>Order_Items</a:t>
            </a:r>
            <a:endParaRPr lang="en-US" dirty="0">
              <a:ln w="0"/>
              <a:solidFill>
                <a:schemeClr val="tx1"/>
              </a:solidFill>
            </a:endParaRPr>
          </a:p>
          <a:p>
            <a:r>
              <a:rPr lang="en-US" dirty="0">
                <a:ln w="0"/>
                <a:solidFill>
                  <a:schemeClr val="tx1"/>
                </a:solidFill>
              </a:rPr>
              <a:t>	</a:t>
            </a:r>
            <a:r>
              <a:rPr lang="en-US" sz="1400" dirty="0" err="1">
                <a:ln w="0"/>
                <a:solidFill>
                  <a:schemeClr val="tx1"/>
                </a:solidFill>
              </a:rPr>
              <a:t>Item_id</a:t>
            </a:r>
            <a:r>
              <a:rPr lang="en-US" sz="1400" dirty="0">
                <a:ln w="0"/>
                <a:solidFill>
                  <a:schemeClr val="tx1"/>
                </a:solidFill>
              </a:rPr>
              <a:t>, </a:t>
            </a:r>
            <a:r>
              <a:rPr lang="en-US" sz="1400" dirty="0" err="1">
                <a:ln w="0"/>
                <a:solidFill>
                  <a:schemeClr val="tx1"/>
                </a:solidFill>
              </a:rPr>
              <a:t>Order_id</a:t>
            </a:r>
            <a:r>
              <a:rPr lang="en-US" sz="1400" dirty="0">
                <a:ln w="0"/>
                <a:solidFill>
                  <a:schemeClr val="tx1"/>
                </a:solidFill>
              </a:rPr>
              <a:t>, </a:t>
            </a:r>
            <a:r>
              <a:rPr lang="en-US" sz="1400" dirty="0" err="1">
                <a:ln w="0"/>
                <a:solidFill>
                  <a:schemeClr val="tx1"/>
                </a:solidFill>
              </a:rPr>
              <a:t>Book_id</a:t>
            </a:r>
            <a:r>
              <a:rPr lang="en-US" sz="1400" dirty="0">
                <a:ln w="0"/>
                <a:solidFill>
                  <a:schemeClr val="tx1"/>
                </a:solidFill>
              </a:rPr>
              <a:t>, Quantity, Price, Subtotal</a:t>
            </a:r>
          </a:p>
          <a:p>
            <a:r>
              <a:rPr lang="en-US" sz="1400" dirty="0">
                <a:ln w="0"/>
                <a:solidFill>
                  <a:schemeClr val="tx1"/>
                </a:solidFill>
              </a:rPr>
              <a:t>	</a:t>
            </a:r>
            <a:r>
              <a:rPr lang="en-US" sz="1400" i="1" dirty="0">
                <a:ln w="0"/>
                <a:solidFill>
                  <a:schemeClr val="tx1"/>
                </a:solidFill>
              </a:rPr>
              <a:t>Primary Key: </a:t>
            </a:r>
            <a:r>
              <a:rPr lang="en-US" sz="1400" dirty="0" err="1">
                <a:ln w="0"/>
                <a:solidFill>
                  <a:schemeClr val="tx1"/>
                </a:solidFill>
              </a:rPr>
              <a:t>Item_id</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Foreign Keys: </a:t>
            </a:r>
            <a:r>
              <a:rPr lang="en-US" sz="1400" dirty="0" err="1">
                <a:ln w="0"/>
                <a:solidFill>
                  <a:schemeClr val="tx1"/>
                </a:solidFill>
              </a:rPr>
              <a:t>Order_id</a:t>
            </a:r>
            <a:r>
              <a:rPr lang="en-US" sz="1400" dirty="0">
                <a:ln w="0"/>
                <a:solidFill>
                  <a:schemeClr val="tx1"/>
                </a:solidFill>
              </a:rPr>
              <a:t> → Orders(</a:t>
            </a:r>
            <a:r>
              <a:rPr lang="en-US" sz="1400" dirty="0" err="1">
                <a:ln w="0"/>
                <a:solidFill>
                  <a:schemeClr val="tx1"/>
                </a:solidFill>
              </a:rPr>
              <a:t>Order_id</a:t>
            </a:r>
            <a:r>
              <a:rPr lang="en-US" sz="1400" dirty="0">
                <a:ln w="0"/>
                <a:solidFill>
                  <a:schemeClr val="tx1"/>
                </a:solidFill>
              </a:rPr>
              <a:t>)</a:t>
            </a:r>
          </a:p>
          <a:p>
            <a:r>
              <a:rPr lang="en-US" sz="1400" dirty="0">
                <a:ln w="0"/>
                <a:solidFill>
                  <a:schemeClr val="tx1"/>
                </a:solidFill>
              </a:rPr>
              <a:t>		</a:t>
            </a:r>
            <a:r>
              <a:rPr lang="en-US" sz="1400" dirty="0" err="1">
                <a:ln w="0"/>
                <a:solidFill>
                  <a:schemeClr val="tx1"/>
                </a:solidFill>
              </a:rPr>
              <a:t>Book_id</a:t>
            </a:r>
            <a:r>
              <a:rPr lang="en-US" sz="1400" dirty="0">
                <a:ln w="0"/>
                <a:solidFill>
                  <a:schemeClr val="tx1"/>
                </a:solidFill>
              </a:rPr>
              <a:t> → Books(</a:t>
            </a:r>
            <a:r>
              <a:rPr lang="en-US" sz="1400" dirty="0" err="1">
                <a:ln w="0"/>
                <a:solidFill>
                  <a:schemeClr val="tx1"/>
                </a:solidFill>
              </a:rPr>
              <a:t>Book_id</a:t>
            </a:r>
            <a:r>
              <a:rPr lang="en-US" sz="1400" dirty="0">
                <a:ln w="0"/>
                <a:solidFill>
                  <a:schemeClr val="tx1"/>
                </a:solidFill>
              </a:rPr>
              <a:t>)</a:t>
            </a:r>
          </a:p>
          <a:p>
            <a:r>
              <a:rPr lang="en-US" dirty="0">
                <a:ln w="0"/>
                <a:solidFill>
                  <a:schemeClr val="tx1"/>
                </a:solidFill>
              </a:rPr>
              <a:t>7. Reviews</a:t>
            </a:r>
          </a:p>
          <a:p>
            <a:r>
              <a:rPr lang="en-US" dirty="0">
                <a:ln w="0"/>
                <a:solidFill>
                  <a:schemeClr val="tx1"/>
                </a:solidFill>
              </a:rPr>
              <a:t>	</a:t>
            </a:r>
            <a:r>
              <a:rPr lang="en-US" sz="1400" dirty="0" err="1">
                <a:ln w="0"/>
                <a:solidFill>
                  <a:schemeClr val="tx1"/>
                </a:solidFill>
              </a:rPr>
              <a:t>Review_id</a:t>
            </a:r>
            <a:r>
              <a:rPr lang="en-US" sz="1400" dirty="0">
                <a:ln w="0"/>
                <a:solidFill>
                  <a:schemeClr val="tx1"/>
                </a:solidFill>
              </a:rPr>
              <a:t>, </a:t>
            </a:r>
            <a:r>
              <a:rPr lang="en-US" sz="1400" dirty="0" err="1">
                <a:ln w="0"/>
                <a:solidFill>
                  <a:schemeClr val="tx1"/>
                </a:solidFill>
              </a:rPr>
              <a:t>Book_id</a:t>
            </a:r>
            <a:r>
              <a:rPr lang="en-US" sz="1400" dirty="0">
                <a:ln w="0"/>
                <a:solidFill>
                  <a:schemeClr val="tx1"/>
                </a:solidFill>
              </a:rPr>
              <a:t>, </a:t>
            </a:r>
            <a:r>
              <a:rPr lang="en-US" sz="1400" dirty="0" err="1">
                <a:ln w="0"/>
                <a:solidFill>
                  <a:schemeClr val="tx1"/>
                </a:solidFill>
              </a:rPr>
              <a:t>Customer_id</a:t>
            </a:r>
            <a:r>
              <a:rPr lang="en-US" sz="1400" dirty="0">
                <a:ln w="0"/>
                <a:solidFill>
                  <a:schemeClr val="tx1"/>
                </a:solidFill>
              </a:rPr>
              <a:t>, Rating, Comment, </a:t>
            </a:r>
            <a:r>
              <a:rPr lang="en-US" sz="1400" dirty="0" err="1">
                <a:ln w="0"/>
                <a:solidFill>
                  <a:schemeClr val="tx1"/>
                </a:solidFill>
              </a:rPr>
              <a:t>Review_date</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Primary Key: </a:t>
            </a:r>
            <a:r>
              <a:rPr lang="en-US" sz="1400" dirty="0" err="1">
                <a:ln w="0"/>
                <a:solidFill>
                  <a:schemeClr val="tx1"/>
                </a:solidFill>
              </a:rPr>
              <a:t>Review_id</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Foreign Keys: </a:t>
            </a:r>
            <a:r>
              <a:rPr lang="en-US" sz="1400" dirty="0" err="1">
                <a:ln w="0"/>
                <a:solidFill>
                  <a:schemeClr val="tx1"/>
                </a:solidFill>
              </a:rPr>
              <a:t>Book_id</a:t>
            </a:r>
            <a:r>
              <a:rPr lang="en-US" sz="1400" dirty="0">
                <a:ln w="0"/>
                <a:solidFill>
                  <a:schemeClr val="tx1"/>
                </a:solidFill>
              </a:rPr>
              <a:t> → Books(</a:t>
            </a:r>
            <a:r>
              <a:rPr lang="en-US" sz="1400" dirty="0" err="1">
                <a:ln w="0"/>
                <a:solidFill>
                  <a:schemeClr val="tx1"/>
                </a:solidFill>
              </a:rPr>
              <a:t>Book_id</a:t>
            </a:r>
            <a:r>
              <a:rPr lang="en-US" sz="1400" dirty="0">
                <a:ln w="0"/>
                <a:solidFill>
                  <a:schemeClr val="tx1"/>
                </a:solidFill>
              </a:rPr>
              <a:t>)</a:t>
            </a:r>
          </a:p>
          <a:p>
            <a:r>
              <a:rPr lang="en-US" sz="1400" dirty="0">
                <a:ln w="0"/>
                <a:solidFill>
                  <a:schemeClr val="tx1"/>
                </a:solidFill>
              </a:rPr>
              <a:t>		</a:t>
            </a:r>
            <a:r>
              <a:rPr lang="en-US" sz="1400" dirty="0" err="1">
                <a:ln w="0"/>
                <a:solidFill>
                  <a:schemeClr val="tx1"/>
                </a:solidFill>
              </a:rPr>
              <a:t>Customer_id</a:t>
            </a:r>
            <a:r>
              <a:rPr lang="en-US" sz="1400" dirty="0">
                <a:ln w="0"/>
                <a:solidFill>
                  <a:schemeClr val="tx1"/>
                </a:solidFill>
              </a:rPr>
              <a:t> → Customers(</a:t>
            </a:r>
            <a:r>
              <a:rPr lang="en-US" sz="1400" dirty="0" err="1">
                <a:ln w="0"/>
                <a:solidFill>
                  <a:schemeClr val="tx1"/>
                </a:solidFill>
              </a:rPr>
              <a:t>Customer_id</a:t>
            </a:r>
            <a:r>
              <a:rPr lang="en-US" sz="1400" dirty="0">
                <a:ln w="0"/>
                <a:solidFill>
                  <a:schemeClr val="tx1"/>
                </a:solidFill>
              </a:rPr>
              <a:t>)</a:t>
            </a:r>
          </a:p>
          <a:p>
            <a:endParaRPr lang="en-US" sz="1200" dirty="0">
              <a:ln w="0"/>
              <a:solidFill>
                <a:schemeClr val="tx1"/>
              </a:solidFill>
            </a:endParaRPr>
          </a:p>
          <a:p>
            <a:pPr algn="ctr"/>
            <a:endParaRPr lang="en-US" sz="1200" dirty="0">
              <a:ln w="0"/>
              <a:solidFill>
                <a:schemeClr val="tx1"/>
              </a:solidFill>
            </a:endParaRPr>
          </a:p>
        </p:txBody>
      </p:sp>
      <p:sp>
        <p:nvSpPr>
          <p:cNvPr id="28" name="Rectangle 27">
            <a:extLst>
              <a:ext uri="{FF2B5EF4-FFF2-40B4-BE49-F238E27FC236}">
                <a16:creationId xmlns:a16="http://schemas.microsoft.com/office/drawing/2014/main" id="{74493C31-84AE-4AB0-8C25-EEDC37ABD09D}"/>
              </a:ext>
            </a:extLst>
          </p:cNvPr>
          <p:cNvSpPr/>
          <p:nvPr/>
        </p:nvSpPr>
        <p:spPr>
          <a:xfrm>
            <a:off x="138317" y="371398"/>
            <a:ext cx="5744469" cy="46443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w="0"/>
                <a:solidFill>
                  <a:schemeClr val="tx1"/>
                </a:solidFill>
                <a:latin typeface="Times New Roman" panose="02020603050405020304" pitchFamily="18" charset="0"/>
                <a:cs typeface="Times New Roman" panose="02020603050405020304" pitchFamily="18" charset="0"/>
              </a:rPr>
              <a:t>1. Admins</a:t>
            </a:r>
          </a:p>
          <a:p>
            <a:r>
              <a:rPr lang="en-US" dirty="0">
                <a:ln w="0"/>
                <a:solidFill>
                  <a:schemeClr val="tx1"/>
                </a:solidFill>
                <a:latin typeface="Times New Roman" panose="02020603050405020304" pitchFamily="18" charset="0"/>
                <a:cs typeface="Times New Roman" panose="02020603050405020304" pitchFamily="18" charset="0"/>
              </a:rPr>
              <a:t>	</a:t>
            </a:r>
            <a:r>
              <a:rPr lang="en-US" sz="1400" dirty="0" err="1">
                <a:ln w="0"/>
                <a:solidFill>
                  <a:schemeClr val="tx1"/>
                </a:solidFill>
                <a:latin typeface="Times New Roman" panose="02020603050405020304" pitchFamily="18" charset="0"/>
                <a:cs typeface="Times New Roman" panose="02020603050405020304" pitchFamily="18" charset="0"/>
              </a:rPr>
              <a:t>Admin_id</a:t>
            </a:r>
            <a:r>
              <a:rPr lang="en-US" sz="1400" dirty="0">
                <a:ln w="0"/>
                <a:solidFill>
                  <a:schemeClr val="tx1"/>
                </a:solidFill>
                <a:latin typeface="Times New Roman" panose="02020603050405020304" pitchFamily="18" charset="0"/>
                <a:cs typeface="Times New Roman" panose="02020603050405020304" pitchFamily="18" charset="0"/>
              </a:rPr>
              <a:t>, Name, Email, Phone, Role, </a:t>
            </a:r>
            <a:r>
              <a:rPr lang="en-US" sz="1400" dirty="0" err="1">
                <a:ln w="0"/>
                <a:solidFill>
                  <a:schemeClr val="tx1"/>
                </a:solidFill>
                <a:latin typeface="Times New Roman" panose="02020603050405020304" pitchFamily="18" charset="0"/>
                <a:cs typeface="Times New Roman" panose="02020603050405020304" pitchFamily="18" charset="0"/>
              </a:rPr>
              <a:t>Created_at</a:t>
            </a:r>
            <a:endParaRPr lang="en-US" sz="1400" dirty="0">
              <a:ln w="0"/>
              <a:solidFill>
                <a:schemeClr val="tx1"/>
              </a:solidFill>
              <a:latin typeface="Times New Roman" panose="02020603050405020304" pitchFamily="18" charset="0"/>
              <a:cs typeface="Times New Roman" panose="02020603050405020304" pitchFamily="18" charset="0"/>
            </a:endParaRPr>
          </a:p>
          <a:p>
            <a:r>
              <a:rPr lang="en-US" sz="1400" dirty="0">
                <a:ln w="0"/>
                <a:solidFill>
                  <a:schemeClr val="tx1"/>
                </a:solidFill>
                <a:latin typeface="Times New Roman" panose="02020603050405020304" pitchFamily="18" charset="0"/>
                <a:cs typeface="Times New Roman" panose="02020603050405020304" pitchFamily="18" charset="0"/>
              </a:rPr>
              <a:t>	</a:t>
            </a:r>
            <a:r>
              <a:rPr lang="en-US" sz="1400" i="1" dirty="0">
                <a:ln w="0"/>
                <a:solidFill>
                  <a:schemeClr val="tx1"/>
                </a:solidFill>
                <a:latin typeface="Times New Roman" panose="02020603050405020304" pitchFamily="18" charset="0"/>
                <a:cs typeface="Times New Roman" panose="02020603050405020304" pitchFamily="18" charset="0"/>
              </a:rPr>
              <a:t>Primary Key: </a:t>
            </a:r>
            <a:r>
              <a:rPr lang="en-US" sz="1400" dirty="0" err="1">
                <a:ln w="0"/>
                <a:solidFill>
                  <a:schemeClr val="tx1"/>
                </a:solidFill>
                <a:latin typeface="Times New Roman" panose="02020603050405020304" pitchFamily="18" charset="0"/>
                <a:cs typeface="Times New Roman" panose="02020603050405020304" pitchFamily="18" charset="0"/>
              </a:rPr>
              <a:t>Admin_id</a:t>
            </a:r>
            <a:endParaRPr lang="en-US" sz="1400" dirty="0">
              <a:ln w="0"/>
              <a:solidFill>
                <a:schemeClr val="tx1"/>
              </a:solidFill>
              <a:latin typeface="Times New Roman" panose="02020603050405020304" pitchFamily="18" charset="0"/>
              <a:cs typeface="Times New Roman" panose="02020603050405020304" pitchFamily="18" charset="0"/>
            </a:endParaRPr>
          </a:p>
          <a:p>
            <a:r>
              <a:rPr lang="en-US" sz="1400" dirty="0">
                <a:ln w="0"/>
                <a:solidFill>
                  <a:schemeClr val="tx1"/>
                </a:solidFill>
                <a:latin typeface="Times New Roman" panose="02020603050405020304" pitchFamily="18" charset="0"/>
                <a:cs typeface="Times New Roman" panose="02020603050405020304" pitchFamily="18" charset="0"/>
              </a:rPr>
              <a:t>	</a:t>
            </a:r>
            <a:r>
              <a:rPr lang="en-US" sz="1400" i="1" dirty="0">
                <a:ln w="0"/>
                <a:solidFill>
                  <a:schemeClr val="tx1"/>
                </a:solidFill>
                <a:latin typeface="Times New Roman" panose="02020603050405020304" pitchFamily="18" charset="0"/>
                <a:cs typeface="Times New Roman" panose="02020603050405020304" pitchFamily="18" charset="0"/>
              </a:rPr>
              <a:t>Foreign Key: </a:t>
            </a:r>
            <a:r>
              <a:rPr lang="en-US" sz="1400" dirty="0">
                <a:ln w="0"/>
                <a:solidFill>
                  <a:schemeClr val="tx1"/>
                </a:solidFill>
                <a:latin typeface="Times New Roman" panose="02020603050405020304" pitchFamily="18" charset="0"/>
                <a:cs typeface="Times New Roman" panose="02020603050405020304" pitchFamily="18" charset="0"/>
              </a:rPr>
              <a:t>None</a:t>
            </a:r>
            <a:endParaRPr lang="en-US" sz="1600" dirty="0">
              <a:ln w="0"/>
              <a:solidFill>
                <a:schemeClr val="tx1"/>
              </a:solidFill>
              <a:latin typeface="Times New Roman" panose="02020603050405020304" pitchFamily="18" charset="0"/>
              <a:cs typeface="Times New Roman" panose="02020603050405020304" pitchFamily="18" charset="0"/>
            </a:endParaRPr>
          </a:p>
          <a:p>
            <a:r>
              <a:rPr lang="en-US" dirty="0">
                <a:ln w="0"/>
                <a:solidFill>
                  <a:schemeClr val="tx1"/>
                </a:solidFill>
              </a:rPr>
              <a:t>2. Categories</a:t>
            </a:r>
          </a:p>
          <a:p>
            <a:r>
              <a:rPr lang="en-US" dirty="0">
                <a:ln w="0"/>
                <a:solidFill>
                  <a:schemeClr val="tx1"/>
                </a:solidFill>
              </a:rPr>
              <a:t>	</a:t>
            </a:r>
            <a:r>
              <a:rPr lang="en-US" sz="1400" dirty="0" err="1">
                <a:ln w="0"/>
                <a:solidFill>
                  <a:schemeClr val="tx1"/>
                </a:solidFill>
              </a:rPr>
              <a:t>Category_id</a:t>
            </a:r>
            <a:r>
              <a:rPr lang="en-US" sz="1400" dirty="0">
                <a:ln w="0"/>
                <a:solidFill>
                  <a:schemeClr val="tx1"/>
                </a:solidFill>
              </a:rPr>
              <a:t>, Name, Description, </a:t>
            </a:r>
            <a:r>
              <a:rPr lang="en-US" sz="1400" dirty="0" err="1">
                <a:ln w="0"/>
                <a:solidFill>
                  <a:schemeClr val="tx1"/>
                </a:solidFill>
              </a:rPr>
              <a:t>Created_by</a:t>
            </a:r>
            <a:r>
              <a:rPr lang="en-US" sz="1400" dirty="0">
                <a:ln w="0"/>
                <a:solidFill>
                  <a:schemeClr val="tx1"/>
                </a:solidFill>
              </a:rPr>
              <a:t>, </a:t>
            </a:r>
            <a:r>
              <a:rPr lang="en-US" sz="1400" dirty="0" err="1">
                <a:ln w="0"/>
                <a:solidFill>
                  <a:schemeClr val="tx1"/>
                </a:solidFill>
              </a:rPr>
              <a:t>Created_at</a:t>
            </a:r>
            <a:r>
              <a:rPr lang="en-US" sz="1400" dirty="0">
                <a:ln w="0"/>
                <a:solidFill>
                  <a:schemeClr val="tx1"/>
                </a:solidFill>
              </a:rPr>
              <a:t>, Status</a:t>
            </a:r>
          </a:p>
          <a:p>
            <a:r>
              <a:rPr lang="en-US" sz="1400" dirty="0">
                <a:ln w="0"/>
                <a:solidFill>
                  <a:schemeClr val="tx1"/>
                </a:solidFill>
              </a:rPr>
              <a:t>	</a:t>
            </a:r>
            <a:r>
              <a:rPr lang="en-US" sz="1400" i="1" dirty="0">
                <a:ln w="0"/>
                <a:solidFill>
                  <a:schemeClr val="tx1"/>
                </a:solidFill>
              </a:rPr>
              <a:t>Primary Key: </a:t>
            </a:r>
            <a:r>
              <a:rPr lang="en-US" sz="1400" dirty="0" err="1">
                <a:ln w="0"/>
                <a:solidFill>
                  <a:schemeClr val="tx1"/>
                </a:solidFill>
              </a:rPr>
              <a:t>Category_id</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Foreign Key: </a:t>
            </a:r>
            <a:r>
              <a:rPr lang="en-US" sz="1400" dirty="0" err="1">
                <a:ln w="0"/>
                <a:solidFill>
                  <a:schemeClr val="tx1"/>
                </a:solidFill>
              </a:rPr>
              <a:t>Created_by</a:t>
            </a:r>
            <a:r>
              <a:rPr lang="en-US" sz="1400" dirty="0">
                <a:ln w="0"/>
                <a:solidFill>
                  <a:schemeClr val="tx1"/>
                </a:solidFill>
              </a:rPr>
              <a:t> → Admins(</a:t>
            </a:r>
            <a:r>
              <a:rPr lang="en-US" sz="1400" dirty="0" err="1">
                <a:ln w="0"/>
                <a:solidFill>
                  <a:schemeClr val="tx1"/>
                </a:solidFill>
              </a:rPr>
              <a:t>Admin_id</a:t>
            </a:r>
            <a:r>
              <a:rPr lang="en-US" sz="1400" dirty="0">
                <a:ln w="0"/>
                <a:solidFill>
                  <a:schemeClr val="tx1"/>
                </a:solidFill>
              </a:rPr>
              <a:t>)</a:t>
            </a:r>
          </a:p>
          <a:p>
            <a:r>
              <a:rPr lang="en-US" dirty="0">
                <a:ln w="0"/>
                <a:solidFill>
                  <a:schemeClr val="tx1"/>
                </a:solidFill>
              </a:rPr>
              <a:t>3. Books</a:t>
            </a:r>
          </a:p>
          <a:p>
            <a:r>
              <a:rPr lang="en-US" dirty="0">
                <a:ln w="0"/>
                <a:solidFill>
                  <a:schemeClr val="tx1"/>
                </a:solidFill>
              </a:rPr>
              <a:t>	</a:t>
            </a:r>
            <a:r>
              <a:rPr lang="en-US" sz="1400" dirty="0" err="1">
                <a:ln w="0"/>
                <a:solidFill>
                  <a:schemeClr val="tx1"/>
                </a:solidFill>
              </a:rPr>
              <a:t>Book_id</a:t>
            </a:r>
            <a:r>
              <a:rPr lang="en-US" sz="1400" dirty="0">
                <a:ln w="0"/>
                <a:solidFill>
                  <a:schemeClr val="tx1"/>
                </a:solidFill>
              </a:rPr>
              <a:t>, Title, Author, Genre, Price, Stock, </a:t>
            </a:r>
            <a:r>
              <a:rPr lang="en-US" sz="1400" dirty="0" err="1">
                <a:ln w="0"/>
                <a:solidFill>
                  <a:schemeClr val="tx1"/>
                </a:solidFill>
              </a:rPr>
              <a:t>Category_id</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Primary Key: </a:t>
            </a:r>
            <a:r>
              <a:rPr lang="en-US" sz="1400" dirty="0" err="1">
                <a:ln w="0"/>
                <a:solidFill>
                  <a:schemeClr val="tx1"/>
                </a:solidFill>
              </a:rPr>
              <a:t>Book_id</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Foreign Key: </a:t>
            </a:r>
            <a:r>
              <a:rPr lang="en-US" sz="1400" dirty="0" err="1">
                <a:ln w="0"/>
                <a:solidFill>
                  <a:schemeClr val="tx1"/>
                </a:solidFill>
              </a:rPr>
              <a:t>Category_id</a:t>
            </a:r>
            <a:r>
              <a:rPr lang="en-US" sz="1400" dirty="0">
                <a:ln w="0"/>
                <a:solidFill>
                  <a:schemeClr val="tx1"/>
                </a:solidFill>
              </a:rPr>
              <a:t> → Categories(</a:t>
            </a:r>
            <a:r>
              <a:rPr lang="en-US" sz="1400" dirty="0" err="1">
                <a:ln w="0"/>
                <a:solidFill>
                  <a:schemeClr val="tx1"/>
                </a:solidFill>
              </a:rPr>
              <a:t>Category_id</a:t>
            </a:r>
            <a:r>
              <a:rPr lang="en-US" sz="1400" dirty="0">
                <a:ln w="0"/>
                <a:solidFill>
                  <a:schemeClr val="tx1"/>
                </a:solidFill>
              </a:rPr>
              <a:t>)</a:t>
            </a:r>
          </a:p>
          <a:p>
            <a:r>
              <a:rPr lang="en-US" dirty="0">
                <a:ln w="0"/>
                <a:solidFill>
                  <a:schemeClr val="tx1"/>
                </a:solidFill>
              </a:rPr>
              <a:t>4. Customers</a:t>
            </a:r>
          </a:p>
          <a:p>
            <a:r>
              <a:rPr lang="en-US" dirty="0">
                <a:ln w="0"/>
                <a:solidFill>
                  <a:schemeClr val="tx1"/>
                </a:solidFill>
              </a:rPr>
              <a:t>	</a:t>
            </a:r>
            <a:r>
              <a:rPr lang="en-US" sz="1400" dirty="0" err="1">
                <a:ln w="0"/>
                <a:solidFill>
                  <a:schemeClr val="tx1"/>
                </a:solidFill>
              </a:rPr>
              <a:t>Customer_id</a:t>
            </a:r>
            <a:r>
              <a:rPr lang="en-US" sz="1400" dirty="0">
                <a:ln w="0"/>
                <a:solidFill>
                  <a:schemeClr val="tx1"/>
                </a:solidFill>
              </a:rPr>
              <a:t>, Name, Email, Phone, Address, </a:t>
            </a:r>
            <a:r>
              <a:rPr lang="en-US" sz="1400" dirty="0" err="1">
                <a:ln w="0"/>
                <a:solidFill>
                  <a:schemeClr val="tx1"/>
                </a:solidFill>
              </a:rPr>
              <a:t>Registration_date</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Primary Key: </a:t>
            </a:r>
            <a:r>
              <a:rPr lang="en-US" sz="1400" dirty="0" err="1">
                <a:ln w="0"/>
                <a:solidFill>
                  <a:schemeClr val="tx1"/>
                </a:solidFill>
              </a:rPr>
              <a:t>Customer_id</a:t>
            </a:r>
            <a:endParaRPr lang="en-US" sz="1400" dirty="0">
              <a:ln w="0"/>
              <a:solidFill>
                <a:schemeClr val="tx1"/>
              </a:solidFill>
            </a:endParaRPr>
          </a:p>
          <a:p>
            <a:r>
              <a:rPr lang="en-US" sz="1400" dirty="0">
                <a:ln w="0"/>
                <a:solidFill>
                  <a:schemeClr val="tx1"/>
                </a:solidFill>
              </a:rPr>
              <a:t>	</a:t>
            </a:r>
            <a:r>
              <a:rPr lang="en-US" sz="1400" i="1" dirty="0">
                <a:ln w="0"/>
                <a:solidFill>
                  <a:schemeClr val="tx1"/>
                </a:solidFill>
              </a:rPr>
              <a:t>Foreign Key: </a:t>
            </a:r>
            <a:r>
              <a:rPr lang="en-US" sz="1400" dirty="0">
                <a:ln w="0"/>
                <a:solidFill>
                  <a:schemeClr val="tx1"/>
                </a:solidFill>
              </a:rPr>
              <a:t>None</a:t>
            </a:r>
            <a:endParaRPr lang="en-US" sz="2000" dirty="0">
              <a:ln w="0"/>
              <a:solidFill>
                <a:schemeClr val="tx1"/>
              </a:solidFill>
              <a:latin typeface="Times New Roman" panose="02020603050405020304" pitchFamily="18" charset="0"/>
              <a:cs typeface="Times New Roman" panose="02020603050405020304" pitchFamily="18" charset="0"/>
            </a:endParaRPr>
          </a:p>
        </p:txBody>
      </p:sp>
      <p:pic>
        <p:nvPicPr>
          <p:cNvPr id="32" name="Picture 31">
            <a:extLst>
              <a:ext uri="{FF2B5EF4-FFF2-40B4-BE49-F238E27FC236}">
                <a16:creationId xmlns:a16="http://schemas.microsoft.com/office/drawing/2014/main" id="{8AC4BB7B-9765-47F8-9D43-ED6502D5F8E3}"/>
              </a:ext>
            </a:extLst>
          </p:cNvPr>
          <p:cNvPicPr>
            <a:picLocks noChangeAspect="1"/>
          </p:cNvPicPr>
          <p:nvPr/>
        </p:nvPicPr>
        <p:blipFill>
          <a:blip r:embed="rId4"/>
          <a:stretch>
            <a:fillRect/>
          </a:stretch>
        </p:blipFill>
        <p:spPr>
          <a:xfrm>
            <a:off x="8258207" y="1447632"/>
            <a:ext cx="1656984" cy="1263692"/>
          </a:xfrm>
          <a:prstGeom prst="rect">
            <a:avLst/>
          </a:prstGeom>
        </p:spPr>
      </p:pic>
      <p:pic>
        <p:nvPicPr>
          <p:cNvPr id="34" name="Picture 33">
            <a:extLst>
              <a:ext uri="{FF2B5EF4-FFF2-40B4-BE49-F238E27FC236}">
                <a16:creationId xmlns:a16="http://schemas.microsoft.com/office/drawing/2014/main" id="{E9B59B7E-1C62-4A62-A715-6F57DC72D21C}"/>
              </a:ext>
            </a:extLst>
          </p:cNvPr>
          <p:cNvPicPr>
            <a:picLocks noChangeAspect="1"/>
          </p:cNvPicPr>
          <p:nvPr/>
        </p:nvPicPr>
        <p:blipFill>
          <a:blip r:embed="rId5"/>
          <a:stretch>
            <a:fillRect/>
          </a:stretch>
        </p:blipFill>
        <p:spPr>
          <a:xfrm>
            <a:off x="6107833" y="766482"/>
            <a:ext cx="1944841" cy="1944841"/>
          </a:xfrm>
          <a:prstGeom prst="rect">
            <a:avLst/>
          </a:prstGeom>
        </p:spPr>
      </p:pic>
      <p:pic>
        <p:nvPicPr>
          <p:cNvPr id="37" name="Picture 36">
            <a:extLst>
              <a:ext uri="{FF2B5EF4-FFF2-40B4-BE49-F238E27FC236}">
                <a16:creationId xmlns:a16="http://schemas.microsoft.com/office/drawing/2014/main" id="{4C8FD0C3-B3D5-4F22-AE5A-BB8229E17271}"/>
              </a:ext>
            </a:extLst>
          </p:cNvPr>
          <p:cNvPicPr>
            <a:picLocks noChangeAspect="1"/>
          </p:cNvPicPr>
          <p:nvPr/>
        </p:nvPicPr>
        <p:blipFill>
          <a:blip r:embed="rId6"/>
          <a:stretch>
            <a:fillRect/>
          </a:stretch>
        </p:blipFill>
        <p:spPr>
          <a:xfrm>
            <a:off x="10055195" y="336428"/>
            <a:ext cx="1828800" cy="2505075"/>
          </a:xfrm>
          <a:prstGeom prst="rect">
            <a:avLst/>
          </a:prstGeom>
        </p:spPr>
      </p:pic>
    </p:spTree>
    <p:extLst>
      <p:ext uri="{BB962C8B-B14F-4D97-AF65-F5344CB8AC3E}">
        <p14:creationId xmlns:p14="http://schemas.microsoft.com/office/powerpoint/2010/main" val="295292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079B493-C1CB-4D75-806A-9324663F55AA}"/>
              </a:ext>
            </a:extLst>
          </p:cNvPr>
          <p:cNvPicPr>
            <a:picLocks noChangeAspect="1"/>
          </p:cNvPicPr>
          <p:nvPr/>
        </p:nvPicPr>
        <p:blipFill>
          <a:blip r:embed="rId3"/>
          <a:stretch>
            <a:fillRect/>
          </a:stretch>
        </p:blipFill>
        <p:spPr>
          <a:xfrm>
            <a:off x="10082504" y="184864"/>
            <a:ext cx="1896272" cy="2591848"/>
          </a:xfrm>
          <a:prstGeom prst="rect">
            <a:avLst/>
          </a:prstGeom>
        </p:spPr>
      </p:pic>
      <p:sp>
        <p:nvSpPr>
          <p:cNvPr id="15" name="Rectangle 14">
            <a:extLst>
              <a:ext uri="{FF2B5EF4-FFF2-40B4-BE49-F238E27FC236}">
                <a16:creationId xmlns:a16="http://schemas.microsoft.com/office/drawing/2014/main" id="{58DF0A25-A023-4D99-8E33-807DB2EC868D}"/>
              </a:ext>
            </a:extLst>
          </p:cNvPr>
          <p:cNvSpPr/>
          <p:nvPr/>
        </p:nvSpPr>
        <p:spPr>
          <a:xfrm>
            <a:off x="0" y="0"/>
            <a:ext cx="52846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p:txBody>
          <a:bodyPr/>
          <a:lstStyle/>
          <a:p>
            <a:fld id="{48F63A3B-78C7-47BE-AE5E-E10140E04643}" type="slidenum">
              <a:rPr lang="en-US" smtClean="0"/>
              <a:pPr/>
              <a:t>6</a:t>
            </a:fld>
            <a:endParaRPr lang="en-US" dirty="0"/>
          </a:p>
        </p:txBody>
      </p:sp>
      <p:sp>
        <p:nvSpPr>
          <p:cNvPr id="14" name="Rectangle: Rounded Corners 13">
            <a:extLst>
              <a:ext uri="{FF2B5EF4-FFF2-40B4-BE49-F238E27FC236}">
                <a16:creationId xmlns:a16="http://schemas.microsoft.com/office/drawing/2014/main" id="{3CBF3C49-7307-4DAF-85C6-F58DB4160773}"/>
              </a:ext>
            </a:extLst>
          </p:cNvPr>
          <p:cNvSpPr/>
          <p:nvPr/>
        </p:nvSpPr>
        <p:spPr>
          <a:xfrm>
            <a:off x="5537780" y="2922501"/>
            <a:ext cx="6440996" cy="362408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Admins: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Manage category creation and oversee system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Categories: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Used to classify books under specific genres or topics.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Books: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Store details of available books, linked to categories, used in orders and reviews.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Customers: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Registered users who place orders and leave reviews.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Orders: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Track purchase activities by customers including payment and delivery statuses.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panose="020F0502020204030204"/>
                <a:ea typeface="+mn-ea"/>
                <a:cs typeface="+mn-cs"/>
              </a:rPr>
              <a:t>Order_Items</a:t>
            </a: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Hold detailed data of books included in each order (quantities and pricing).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Reviews:</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Allow customers to rate and review books, helping future buyers.</a:t>
            </a:r>
          </a:p>
          <a:p>
            <a:pPr algn="ctr"/>
            <a:endParaRPr lang="en-US" dirty="0"/>
          </a:p>
        </p:txBody>
      </p:sp>
      <p:sp>
        <p:nvSpPr>
          <p:cNvPr id="8" name="Cloud 7">
            <a:extLst>
              <a:ext uri="{FF2B5EF4-FFF2-40B4-BE49-F238E27FC236}">
                <a16:creationId xmlns:a16="http://schemas.microsoft.com/office/drawing/2014/main" id="{6A011EBE-DDEC-4642-B6BB-F5C95489E39E}"/>
              </a:ext>
            </a:extLst>
          </p:cNvPr>
          <p:cNvSpPr/>
          <p:nvPr/>
        </p:nvSpPr>
        <p:spPr>
          <a:xfrm rot="20891121">
            <a:off x="2861587" y="263111"/>
            <a:ext cx="4846214" cy="2640087"/>
          </a:xfrm>
          <a:prstGeom prst="clou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CC2DD9-3BAF-46D2-931F-DB9A10BBB796}"/>
              </a:ext>
            </a:extLst>
          </p:cNvPr>
          <p:cNvSpPr txBox="1"/>
          <p:nvPr/>
        </p:nvSpPr>
        <p:spPr>
          <a:xfrm rot="20443063">
            <a:off x="3154740" y="681330"/>
            <a:ext cx="4353978" cy="2308324"/>
          </a:xfrm>
          <a:prstGeom prst="rect">
            <a:avLst/>
          </a:prstGeom>
          <a:noFill/>
        </p:spPr>
        <p:txBody>
          <a:bodyPr wrap="square" rtlCol="0">
            <a:spAutoFit/>
          </a:bodyPr>
          <a:lstStyle/>
          <a:p>
            <a:pPr algn="ctr"/>
            <a:r>
              <a:rPr lang="en-US" sz="3600" b="1" dirty="0"/>
              <a:t>Functional Description of Each Entity:</a:t>
            </a:r>
          </a:p>
          <a:p>
            <a:pPr algn="ctr"/>
            <a:endParaRPr lang="en-US" sz="3600" dirty="0"/>
          </a:p>
        </p:txBody>
      </p:sp>
      <p:pic>
        <p:nvPicPr>
          <p:cNvPr id="18" name="Picture 17">
            <a:extLst>
              <a:ext uri="{FF2B5EF4-FFF2-40B4-BE49-F238E27FC236}">
                <a16:creationId xmlns:a16="http://schemas.microsoft.com/office/drawing/2014/main" id="{7525151A-53B6-4380-B0E8-12C0874A2264}"/>
              </a:ext>
            </a:extLst>
          </p:cNvPr>
          <p:cNvPicPr>
            <a:picLocks noChangeAspect="1"/>
          </p:cNvPicPr>
          <p:nvPr/>
        </p:nvPicPr>
        <p:blipFill>
          <a:blip r:embed="rId4"/>
          <a:stretch>
            <a:fillRect/>
          </a:stretch>
        </p:blipFill>
        <p:spPr>
          <a:xfrm>
            <a:off x="34667" y="1863774"/>
            <a:ext cx="2861065" cy="4927670"/>
          </a:xfrm>
          <a:prstGeom prst="rect">
            <a:avLst/>
          </a:prstGeom>
        </p:spPr>
      </p:pic>
      <p:pic>
        <p:nvPicPr>
          <p:cNvPr id="19" name="Picture 18">
            <a:extLst>
              <a:ext uri="{FF2B5EF4-FFF2-40B4-BE49-F238E27FC236}">
                <a16:creationId xmlns:a16="http://schemas.microsoft.com/office/drawing/2014/main" id="{F9415083-7C8E-43E7-AE83-30995D95136C}"/>
              </a:ext>
            </a:extLst>
          </p:cNvPr>
          <p:cNvPicPr>
            <a:picLocks noChangeAspect="1"/>
          </p:cNvPicPr>
          <p:nvPr/>
        </p:nvPicPr>
        <p:blipFill>
          <a:blip r:embed="rId4"/>
          <a:stretch>
            <a:fillRect/>
          </a:stretch>
        </p:blipFill>
        <p:spPr>
          <a:xfrm rot="153297">
            <a:off x="2959355" y="3072424"/>
            <a:ext cx="1679074" cy="2891903"/>
          </a:xfrm>
          <a:prstGeom prst="rect">
            <a:avLst/>
          </a:prstGeom>
        </p:spPr>
      </p:pic>
      <p:pic>
        <p:nvPicPr>
          <p:cNvPr id="20" name="Picture 19">
            <a:extLst>
              <a:ext uri="{FF2B5EF4-FFF2-40B4-BE49-F238E27FC236}">
                <a16:creationId xmlns:a16="http://schemas.microsoft.com/office/drawing/2014/main" id="{53AE3B0E-2D01-440E-AE8A-555379607B57}"/>
              </a:ext>
            </a:extLst>
          </p:cNvPr>
          <p:cNvPicPr>
            <a:picLocks noChangeAspect="1"/>
          </p:cNvPicPr>
          <p:nvPr/>
        </p:nvPicPr>
        <p:blipFill>
          <a:blip r:embed="rId4"/>
          <a:stretch>
            <a:fillRect/>
          </a:stretch>
        </p:blipFill>
        <p:spPr>
          <a:xfrm>
            <a:off x="2489740" y="5301068"/>
            <a:ext cx="811983" cy="1398494"/>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CB163C-20ED-4CB5-BF6B-417CD1479291}"/>
              </a:ext>
            </a:extLst>
          </p:cNvPr>
          <p:cNvSpPr/>
          <p:nvPr/>
        </p:nvSpPr>
        <p:spPr>
          <a:xfrm>
            <a:off x="-1" y="0"/>
            <a:ext cx="512332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0"/>
          </p:nvPr>
        </p:nvSpPr>
        <p:spPr/>
        <p:txBody>
          <a:bodyPr/>
          <a:lstStyle/>
          <a:p>
            <a:fld id="{48F63A3B-78C7-47BE-AE5E-E10140E04643}" type="slidenum">
              <a:rPr lang="en-US" smtClean="0"/>
              <a:pPr/>
              <a:t>7</a:t>
            </a:fld>
            <a:endParaRPr lang="en-US" dirty="0"/>
          </a:p>
        </p:txBody>
      </p:sp>
      <p:sp>
        <p:nvSpPr>
          <p:cNvPr id="8" name="Cloud 7">
            <a:extLst>
              <a:ext uri="{FF2B5EF4-FFF2-40B4-BE49-F238E27FC236}">
                <a16:creationId xmlns:a16="http://schemas.microsoft.com/office/drawing/2014/main" id="{6A011EBE-DDEC-4642-B6BB-F5C95489E39E}"/>
              </a:ext>
            </a:extLst>
          </p:cNvPr>
          <p:cNvSpPr/>
          <p:nvPr/>
        </p:nvSpPr>
        <p:spPr>
          <a:xfrm rot="20891121">
            <a:off x="2479749" y="548782"/>
            <a:ext cx="5593977" cy="2095017"/>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FDCC2DD9-3BAF-46D2-931F-DB9A10BBB796}"/>
              </a:ext>
            </a:extLst>
          </p:cNvPr>
          <p:cNvSpPr txBox="1"/>
          <p:nvPr/>
        </p:nvSpPr>
        <p:spPr>
          <a:xfrm rot="20443063">
            <a:off x="3106289" y="978215"/>
            <a:ext cx="4353978" cy="1200329"/>
          </a:xfrm>
          <a:prstGeom prst="rect">
            <a:avLst/>
          </a:prstGeom>
          <a:noFill/>
        </p:spPr>
        <p:txBody>
          <a:bodyPr wrap="square" rtlCol="0">
            <a:spAutoFit/>
          </a:bodyPr>
          <a:lstStyle/>
          <a:p>
            <a:pPr algn="ctr"/>
            <a:r>
              <a:rPr lang="en-US" sz="3600" b="1" dirty="0"/>
              <a:t>Relationships Among Tables:</a:t>
            </a:r>
          </a:p>
        </p:txBody>
      </p:sp>
      <p:sp>
        <p:nvSpPr>
          <p:cNvPr id="14" name="Rectangle: Rounded Corners 13">
            <a:extLst>
              <a:ext uri="{FF2B5EF4-FFF2-40B4-BE49-F238E27FC236}">
                <a16:creationId xmlns:a16="http://schemas.microsoft.com/office/drawing/2014/main" id="{3CBF3C49-7307-4DAF-85C6-F58DB4160773}"/>
              </a:ext>
            </a:extLst>
          </p:cNvPr>
          <p:cNvSpPr/>
          <p:nvPr/>
        </p:nvSpPr>
        <p:spPr>
          <a:xfrm>
            <a:off x="5780279" y="2635623"/>
            <a:ext cx="5873745" cy="386215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1600" dirty="0">
                <a:solidFill>
                  <a:schemeClr val="tx1"/>
                </a:solidFill>
              </a:rPr>
              <a:t>Customers — Places —&gt; Orders</a:t>
            </a:r>
          </a:p>
          <a:p>
            <a:r>
              <a:rPr lang="en-US" sz="1600" b="1" dirty="0">
                <a:solidFill>
                  <a:schemeClr val="tx1"/>
                </a:solidFill>
              </a:rPr>
              <a:t>      	Cardinality: Customer (M) — (M) Order</a:t>
            </a:r>
          </a:p>
          <a:p>
            <a:r>
              <a:rPr lang="en-US" sz="1600" dirty="0">
                <a:solidFill>
                  <a:schemeClr val="tx1"/>
                </a:solidFill>
              </a:rPr>
              <a:t>2.    </a:t>
            </a:r>
            <a:r>
              <a:rPr lang="en-US" sz="1600" dirty="0" err="1">
                <a:solidFill>
                  <a:schemeClr val="tx1"/>
                </a:solidFill>
              </a:rPr>
              <a:t>Order_Items</a:t>
            </a:r>
            <a:r>
              <a:rPr lang="en-US" sz="1600" dirty="0">
                <a:solidFill>
                  <a:schemeClr val="tx1"/>
                </a:solidFill>
              </a:rPr>
              <a:t> — Contains —&gt; Books</a:t>
            </a:r>
          </a:p>
          <a:p>
            <a:r>
              <a:rPr lang="en-US" sz="1600" b="1" dirty="0">
                <a:solidFill>
                  <a:schemeClr val="tx1"/>
                </a:solidFill>
              </a:rPr>
              <a:t>      	Cardinality: </a:t>
            </a:r>
            <a:r>
              <a:rPr lang="en-US" sz="1600" b="1" dirty="0" err="1">
                <a:solidFill>
                  <a:schemeClr val="tx1"/>
                </a:solidFill>
              </a:rPr>
              <a:t>Order_Items</a:t>
            </a:r>
            <a:r>
              <a:rPr lang="en-US" sz="1600" b="1" dirty="0">
                <a:solidFill>
                  <a:schemeClr val="tx1"/>
                </a:solidFill>
              </a:rPr>
              <a:t> (M) — (M) Books</a:t>
            </a:r>
          </a:p>
          <a:p>
            <a:r>
              <a:rPr lang="en-US" sz="1600" dirty="0">
                <a:solidFill>
                  <a:schemeClr val="tx1"/>
                </a:solidFill>
              </a:rPr>
              <a:t>3.   Customer — Writes —&gt; Review</a:t>
            </a:r>
          </a:p>
          <a:p>
            <a:r>
              <a:rPr lang="en-US" sz="1600" dirty="0">
                <a:solidFill>
                  <a:schemeClr val="tx1"/>
                </a:solidFill>
              </a:rPr>
              <a:t>      	</a:t>
            </a:r>
            <a:r>
              <a:rPr lang="en-US" sz="1600" b="1" dirty="0">
                <a:solidFill>
                  <a:schemeClr val="tx1"/>
                </a:solidFill>
              </a:rPr>
              <a:t>Cardinality:  Customer (1) — (M) Review</a:t>
            </a:r>
          </a:p>
          <a:p>
            <a:r>
              <a:rPr lang="en-US" sz="1600" dirty="0">
                <a:solidFill>
                  <a:schemeClr val="tx1"/>
                </a:solidFill>
              </a:rPr>
              <a:t>4.   Reviews — Of —&gt; Books</a:t>
            </a:r>
          </a:p>
          <a:p>
            <a:r>
              <a:rPr lang="en-US" sz="1600" dirty="0">
                <a:solidFill>
                  <a:schemeClr val="tx1"/>
                </a:solidFill>
              </a:rPr>
              <a:t>      	</a:t>
            </a:r>
            <a:r>
              <a:rPr lang="en-US" sz="1600" b="1" dirty="0">
                <a:solidFill>
                  <a:schemeClr val="tx1"/>
                </a:solidFill>
              </a:rPr>
              <a:t>Cardinality:  Book (M) — (M) Review</a:t>
            </a:r>
          </a:p>
          <a:p>
            <a:r>
              <a:rPr lang="en-US" sz="1600" dirty="0">
                <a:solidFill>
                  <a:schemeClr val="tx1"/>
                </a:solidFill>
              </a:rPr>
              <a:t>5.   Admins — Create —&gt; Category</a:t>
            </a:r>
          </a:p>
          <a:p>
            <a:r>
              <a:rPr lang="en-US" sz="1600" dirty="0">
                <a:solidFill>
                  <a:schemeClr val="tx1"/>
                </a:solidFill>
              </a:rPr>
              <a:t>     	</a:t>
            </a:r>
            <a:r>
              <a:rPr lang="en-US" sz="1600" b="1" dirty="0">
                <a:solidFill>
                  <a:schemeClr val="tx1"/>
                </a:solidFill>
              </a:rPr>
              <a:t>Cardinality: Admin (1) — (M) Category</a:t>
            </a:r>
          </a:p>
          <a:p>
            <a:r>
              <a:rPr lang="en-US" sz="1600" dirty="0">
                <a:solidFill>
                  <a:schemeClr val="tx1"/>
                </a:solidFill>
              </a:rPr>
              <a:t>6.   Books — </a:t>
            </a:r>
            <a:r>
              <a:rPr lang="en-US" sz="1600" dirty="0" err="1">
                <a:solidFill>
                  <a:schemeClr val="tx1"/>
                </a:solidFill>
              </a:rPr>
              <a:t>Belong_to</a:t>
            </a:r>
            <a:r>
              <a:rPr lang="en-US" sz="1600" dirty="0">
                <a:solidFill>
                  <a:schemeClr val="tx1"/>
                </a:solidFill>
              </a:rPr>
              <a:t> —&gt; Category</a:t>
            </a:r>
          </a:p>
          <a:p>
            <a:r>
              <a:rPr lang="en-US" sz="1600" dirty="0">
                <a:solidFill>
                  <a:schemeClr val="tx1"/>
                </a:solidFill>
              </a:rPr>
              <a:t>     	</a:t>
            </a:r>
            <a:r>
              <a:rPr lang="en-US" sz="1600" b="1" dirty="0">
                <a:solidFill>
                  <a:schemeClr val="tx1"/>
                </a:solidFill>
              </a:rPr>
              <a:t>Cardinality: Category (1) — (M) Books</a:t>
            </a:r>
          </a:p>
          <a:p>
            <a:r>
              <a:rPr lang="en-US" sz="1600" b="1" dirty="0">
                <a:solidFill>
                  <a:schemeClr val="tx1"/>
                </a:solidFill>
              </a:rPr>
              <a:t>7</a:t>
            </a:r>
            <a:r>
              <a:rPr lang="en-US" sz="1600" dirty="0">
                <a:solidFill>
                  <a:schemeClr val="tx1"/>
                </a:solidFill>
              </a:rPr>
              <a:t>.  Orders — Include —&gt; </a:t>
            </a:r>
            <a:r>
              <a:rPr lang="en-US" sz="1600" dirty="0" err="1">
                <a:solidFill>
                  <a:schemeClr val="tx1"/>
                </a:solidFill>
              </a:rPr>
              <a:t>Order_Items</a:t>
            </a:r>
            <a:endParaRPr lang="en-US" sz="1600" dirty="0">
              <a:solidFill>
                <a:schemeClr val="tx1"/>
              </a:solidFill>
            </a:endParaRPr>
          </a:p>
          <a:p>
            <a:r>
              <a:rPr lang="en-US" sz="1600" b="1" dirty="0">
                <a:solidFill>
                  <a:schemeClr val="tx1"/>
                </a:solidFill>
              </a:rPr>
              <a:t>	 Cardinality: Orders (M) — (M) </a:t>
            </a:r>
            <a:r>
              <a:rPr lang="en-US" sz="1600" b="1" dirty="0" err="1">
                <a:solidFill>
                  <a:schemeClr val="tx1"/>
                </a:solidFill>
              </a:rPr>
              <a:t>Order_Items</a:t>
            </a:r>
            <a:endParaRPr lang="en-US" sz="1600" b="1" dirty="0">
              <a:solidFill>
                <a:schemeClr val="tx1"/>
              </a:solidFill>
            </a:endParaRPr>
          </a:p>
          <a:p>
            <a:endParaRPr lang="en-US" sz="1600" b="1" dirty="0">
              <a:solidFill>
                <a:schemeClr val="tx1"/>
              </a:solidFill>
            </a:endParaRPr>
          </a:p>
        </p:txBody>
      </p:sp>
      <p:pic>
        <p:nvPicPr>
          <p:cNvPr id="5" name="Picture 4">
            <a:extLst>
              <a:ext uri="{FF2B5EF4-FFF2-40B4-BE49-F238E27FC236}">
                <a16:creationId xmlns:a16="http://schemas.microsoft.com/office/drawing/2014/main" id="{6DAEA421-C25D-402F-97E4-1A479748897A}"/>
              </a:ext>
            </a:extLst>
          </p:cNvPr>
          <p:cNvPicPr>
            <a:picLocks noChangeAspect="1"/>
          </p:cNvPicPr>
          <p:nvPr/>
        </p:nvPicPr>
        <p:blipFill>
          <a:blip r:embed="rId3"/>
          <a:stretch>
            <a:fillRect/>
          </a:stretch>
        </p:blipFill>
        <p:spPr>
          <a:xfrm>
            <a:off x="10466563" y="1"/>
            <a:ext cx="1768946" cy="2178424"/>
          </a:xfrm>
          <a:prstGeom prst="rect">
            <a:avLst/>
          </a:prstGeom>
        </p:spPr>
      </p:pic>
      <p:pic>
        <p:nvPicPr>
          <p:cNvPr id="2" name="Picture 1">
            <a:extLst>
              <a:ext uri="{FF2B5EF4-FFF2-40B4-BE49-F238E27FC236}">
                <a16:creationId xmlns:a16="http://schemas.microsoft.com/office/drawing/2014/main" id="{047B9F93-51CB-4E14-9F5F-3A9540922C06}"/>
              </a:ext>
            </a:extLst>
          </p:cNvPr>
          <p:cNvPicPr>
            <a:picLocks noChangeAspect="1"/>
          </p:cNvPicPr>
          <p:nvPr/>
        </p:nvPicPr>
        <p:blipFill>
          <a:blip r:embed="rId4"/>
          <a:stretch>
            <a:fillRect/>
          </a:stretch>
        </p:blipFill>
        <p:spPr>
          <a:xfrm>
            <a:off x="224264" y="1816162"/>
            <a:ext cx="2218766" cy="4598894"/>
          </a:xfrm>
          <a:prstGeom prst="rect">
            <a:avLst/>
          </a:prstGeom>
        </p:spPr>
      </p:pic>
      <p:pic>
        <p:nvPicPr>
          <p:cNvPr id="4" name="Picture 3">
            <a:extLst>
              <a:ext uri="{FF2B5EF4-FFF2-40B4-BE49-F238E27FC236}">
                <a16:creationId xmlns:a16="http://schemas.microsoft.com/office/drawing/2014/main" id="{4227CE2F-E52F-4F4A-919D-2428F0FAA18B}"/>
              </a:ext>
            </a:extLst>
          </p:cNvPr>
          <p:cNvPicPr>
            <a:picLocks noChangeAspect="1"/>
          </p:cNvPicPr>
          <p:nvPr/>
        </p:nvPicPr>
        <p:blipFill>
          <a:blip r:embed="rId5"/>
          <a:stretch>
            <a:fillRect/>
          </a:stretch>
        </p:blipFill>
        <p:spPr>
          <a:xfrm>
            <a:off x="2443030" y="3601204"/>
            <a:ext cx="3201342" cy="3549787"/>
          </a:xfrm>
          <a:prstGeom prst="rect">
            <a:avLst/>
          </a:prstGeom>
        </p:spPr>
      </p:pic>
    </p:spTree>
    <p:extLst>
      <p:ext uri="{BB962C8B-B14F-4D97-AF65-F5344CB8AC3E}">
        <p14:creationId xmlns:p14="http://schemas.microsoft.com/office/powerpoint/2010/main" val="3751595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7D608D-4D5C-4FDC-AD76-054A41AD22D1}"/>
              </a:ext>
            </a:extLst>
          </p:cNvPr>
          <p:cNvPicPr>
            <a:picLocks noChangeAspect="1"/>
          </p:cNvPicPr>
          <p:nvPr/>
        </p:nvPicPr>
        <p:blipFill>
          <a:blip r:embed="rId2"/>
          <a:stretch>
            <a:fillRect/>
          </a:stretch>
        </p:blipFill>
        <p:spPr>
          <a:xfrm>
            <a:off x="10098624" y="5325229"/>
            <a:ext cx="2093375" cy="1477677"/>
          </a:xfrm>
          <a:prstGeom prst="rect">
            <a:avLst/>
          </a:prstGeom>
        </p:spPr>
      </p:pic>
      <p:sp>
        <p:nvSpPr>
          <p:cNvPr id="2" name="Slide Number Placeholder 1">
            <a:extLst>
              <a:ext uri="{FF2B5EF4-FFF2-40B4-BE49-F238E27FC236}">
                <a16:creationId xmlns:a16="http://schemas.microsoft.com/office/drawing/2014/main" id="{2D39DE81-3AEF-417B-9F83-532E70922CBA}"/>
              </a:ext>
            </a:extLst>
          </p:cNvPr>
          <p:cNvSpPr>
            <a:spLocks noGrp="1"/>
          </p:cNvSpPr>
          <p:nvPr>
            <p:ph type="sldNum" sz="quarter" idx="12"/>
          </p:nvPr>
        </p:nvSpPr>
        <p:spPr/>
        <p:txBody>
          <a:bodyPr/>
          <a:lstStyle/>
          <a:p>
            <a:fld id="{48F63A3B-78C7-47BE-AE5E-E10140E04643}" type="slidenum">
              <a:rPr lang="en-US" smtClean="0"/>
              <a:pPr/>
              <a:t>8</a:t>
            </a:fld>
            <a:endParaRPr lang="en-US" dirty="0"/>
          </a:p>
        </p:txBody>
      </p:sp>
      <p:pic>
        <p:nvPicPr>
          <p:cNvPr id="5" name="Picture 4">
            <a:extLst>
              <a:ext uri="{FF2B5EF4-FFF2-40B4-BE49-F238E27FC236}">
                <a16:creationId xmlns:a16="http://schemas.microsoft.com/office/drawing/2014/main" id="{8186D79F-DDEE-4A8D-9A0C-5DD654B59536}"/>
              </a:ext>
            </a:extLst>
          </p:cNvPr>
          <p:cNvPicPr>
            <a:picLocks noChangeAspect="1"/>
          </p:cNvPicPr>
          <p:nvPr/>
        </p:nvPicPr>
        <p:blipFill>
          <a:blip r:embed="rId3"/>
          <a:stretch>
            <a:fillRect/>
          </a:stretch>
        </p:blipFill>
        <p:spPr>
          <a:xfrm>
            <a:off x="-49750" y="4822452"/>
            <a:ext cx="2143125" cy="2143125"/>
          </a:xfrm>
          <a:prstGeom prst="rect">
            <a:avLst/>
          </a:prstGeom>
        </p:spPr>
      </p:pic>
      <p:pic>
        <p:nvPicPr>
          <p:cNvPr id="7" name="Picture 6">
            <a:extLst>
              <a:ext uri="{FF2B5EF4-FFF2-40B4-BE49-F238E27FC236}">
                <a16:creationId xmlns:a16="http://schemas.microsoft.com/office/drawing/2014/main" id="{E8507C4F-64BD-46D6-94A8-16086ED7429E}"/>
              </a:ext>
            </a:extLst>
          </p:cNvPr>
          <p:cNvPicPr>
            <a:picLocks noChangeAspect="1"/>
          </p:cNvPicPr>
          <p:nvPr/>
        </p:nvPicPr>
        <p:blipFill>
          <a:blip r:embed="rId4"/>
          <a:stretch>
            <a:fillRect/>
          </a:stretch>
        </p:blipFill>
        <p:spPr>
          <a:xfrm>
            <a:off x="2107333" y="0"/>
            <a:ext cx="7977333" cy="6858000"/>
          </a:xfrm>
          <a:prstGeom prst="rect">
            <a:avLst/>
          </a:prstGeom>
        </p:spPr>
      </p:pic>
    </p:spTree>
    <p:extLst>
      <p:ext uri="{BB962C8B-B14F-4D97-AF65-F5344CB8AC3E}">
        <p14:creationId xmlns:p14="http://schemas.microsoft.com/office/powerpoint/2010/main" val="4213428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B3362A1-37D3-435C-B00D-EE855C3A1EEA}"/>
              </a:ext>
            </a:extLst>
          </p:cNvPr>
          <p:cNvSpPr>
            <a:spLocks noGrp="1"/>
          </p:cNvSpPr>
          <p:nvPr>
            <p:ph type="sldNum" sz="quarter" idx="12"/>
          </p:nvPr>
        </p:nvSpPr>
        <p:spPr/>
        <p:txBody>
          <a:bodyPr/>
          <a:lstStyle/>
          <a:p>
            <a:fld id="{48F63A3B-78C7-47BE-AE5E-E10140E04643}" type="slidenum">
              <a:rPr lang="en-US" smtClean="0"/>
              <a:pPr/>
              <a:t>9</a:t>
            </a:fld>
            <a:endParaRPr lang="en-US" dirty="0"/>
          </a:p>
        </p:txBody>
      </p:sp>
      <p:pic>
        <p:nvPicPr>
          <p:cNvPr id="3" name="Picture 2">
            <a:extLst>
              <a:ext uri="{FF2B5EF4-FFF2-40B4-BE49-F238E27FC236}">
                <a16:creationId xmlns:a16="http://schemas.microsoft.com/office/drawing/2014/main" id="{B81CFD8B-AFC4-4135-8A36-8F9AB7C2D5A9}"/>
              </a:ext>
            </a:extLst>
          </p:cNvPr>
          <p:cNvPicPr>
            <a:picLocks noChangeAspect="1"/>
          </p:cNvPicPr>
          <p:nvPr/>
        </p:nvPicPr>
        <p:blipFill>
          <a:blip r:embed="rId2"/>
          <a:stretch>
            <a:fillRect/>
          </a:stretch>
        </p:blipFill>
        <p:spPr>
          <a:xfrm>
            <a:off x="2949388" y="154448"/>
            <a:ext cx="6293223" cy="6567027"/>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a:extLst>
              <a:ext uri="{FF2B5EF4-FFF2-40B4-BE49-F238E27FC236}">
                <a16:creationId xmlns:a16="http://schemas.microsoft.com/office/drawing/2014/main" id="{3F5BD538-AAC6-4961-8CB5-83969686F50B}"/>
              </a:ext>
            </a:extLst>
          </p:cNvPr>
          <p:cNvPicPr>
            <a:picLocks noChangeAspect="1"/>
          </p:cNvPicPr>
          <p:nvPr/>
        </p:nvPicPr>
        <p:blipFill>
          <a:blip r:embed="rId3"/>
          <a:stretch>
            <a:fillRect/>
          </a:stretch>
        </p:blipFill>
        <p:spPr>
          <a:xfrm>
            <a:off x="0" y="3668992"/>
            <a:ext cx="2716530" cy="3429000"/>
          </a:xfrm>
          <a:prstGeom prst="rect">
            <a:avLst/>
          </a:prstGeom>
        </p:spPr>
      </p:pic>
      <p:pic>
        <p:nvPicPr>
          <p:cNvPr id="6" name="Picture 5">
            <a:extLst>
              <a:ext uri="{FF2B5EF4-FFF2-40B4-BE49-F238E27FC236}">
                <a16:creationId xmlns:a16="http://schemas.microsoft.com/office/drawing/2014/main" id="{C9925651-1DFE-445E-85D2-07F66FF0F552}"/>
              </a:ext>
            </a:extLst>
          </p:cNvPr>
          <p:cNvPicPr>
            <a:picLocks noChangeAspect="1"/>
          </p:cNvPicPr>
          <p:nvPr/>
        </p:nvPicPr>
        <p:blipFill>
          <a:blip r:embed="rId4"/>
          <a:stretch>
            <a:fillRect/>
          </a:stretch>
        </p:blipFill>
        <p:spPr>
          <a:xfrm>
            <a:off x="9628094" y="4112010"/>
            <a:ext cx="2456329" cy="2745990"/>
          </a:xfrm>
          <a:prstGeom prst="rect">
            <a:avLst/>
          </a:prstGeom>
        </p:spPr>
      </p:pic>
    </p:spTree>
    <p:extLst>
      <p:ext uri="{BB962C8B-B14F-4D97-AF65-F5344CB8AC3E}">
        <p14:creationId xmlns:p14="http://schemas.microsoft.com/office/powerpoint/2010/main" val="4212875100"/>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632E62"/>
      </a:dk2>
      <a:lt2>
        <a:srgbClr val="EAE5EB"/>
      </a:lt2>
      <a:accent1>
        <a:srgbClr val="D565D2"/>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6DBB56F-4362-4386-A1A1-3DF89889661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575</TotalTime>
  <Words>1387</Words>
  <Application>Microsoft Office PowerPoint</Application>
  <PresentationFormat>Widescreen</PresentationFormat>
  <Paragraphs>146</Paragraphs>
  <Slides>24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PowerPoint Presentation</vt:lpstr>
      <vt:lpstr>Online Bookstore Inventory Management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Mohua Akter</dc:creator>
  <cp:lastModifiedBy>Mohua Akter</cp:lastModifiedBy>
  <cp:revision>79</cp:revision>
  <dcterms:created xsi:type="dcterms:W3CDTF">2025-05-06T14:51:52Z</dcterms:created>
  <dcterms:modified xsi:type="dcterms:W3CDTF">2025-05-07T06:45:49Z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